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56" r:id="rId2"/>
    <p:sldId id="28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6" r:id="rId27"/>
    <p:sldId id="282" r:id="rId28"/>
    <p:sldId id="283" r:id="rId29"/>
    <p:sldId id="284" r:id="rId30"/>
    <p:sldId id="285" r:id="rId31"/>
    <p:sldId id="288" r:id="rId32"/>
    <p:sldId id="289" r:id="rId33"/>
    <p:sldId id="290" r:id="rId34"/>
    <p:sldId id="295" r:id="rId35"/>
    <p:sldId id="291" r:id="rId36"/>
    <p:sldId id="296" r:id="rId37"/>
    <p:sldId id="292" r:id="rId38"/>
    <p:sldId id="293" r:id="rId39"/>
    <p:sldId id="294" r:id="rId40"/>
  </p:sldIdLst>
  <p:sldSz cx="9144000" cy="6858000" type="screen4x3"/>
  <p:notesSz cx="6858000" cy="9144000"/>
  <p:defaultTextStyle>
    <a:defPPr>
      <a:defRPr lang="lv-LV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1284" y="-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v-LV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13F674-EF11-4DFF-9CA3-BD7675313943}" type="datetimeFigureOut">
              <a:rPr lang="lv-LV" smtClean="0"/>
              <a:t>11.11.2016</a:t>
            </a:fld>
            <a:endParaRPr lang="lv-LV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lv-LV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B50762-805B-4678-94C7-F22B4AEE7C2F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5797620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B50762-805B-4678-94C7-F22B4AEE7C2F}" type="slidenum">
              <a:rPr lang="lv-LV" smtClean="0"/>
              <a:t>14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1815448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974DE-EC74-4F0A-BA30-EC77A88A4552}" type="datetimeFigureOut">
              <a:rPr lang="lv-LV" smtClean="0"/>
              <a:t>11.11.2016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CB4A6-7686-425B-A5FD-B24E496347A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368217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974DE-EC74-4F0A-BA30-EC77A88A4552}" type="datetimeFigureOut">
              <a:rPr lang="lv-LV" smtClean="0"/>
              <a:t>11.11.2016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CB4A6-7686-425B-A5FD-B24E496347A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040778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974DE-EC74-4F0A-BA30-EC77A88A4552}" type="datetimeFigureOut">
              <a:rPr lang="lv-LV" smtClean="0"/>
              <a:t>11.11.2016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CB4A6-7686-425B-A5FD-B24E496347A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395486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974DE-EC74-4F0A-BA30-EC77A88A4552}" type="datetimeFigureOut">
              <a:rPr lang="lv-LV" smtClean="0"/>
              <a:t>11.11.2016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CB4A6-7686-425B-A5FD-B24E496347A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851672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974DE-EC74-4F0A-BA30-EC77A88A4552}" type="datetimeFigureOut">
              <a:rPr lang="lv-LV" smtClean="0"/>
              <a:t>11.11.2016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CB4A6-7686-425B-A5FD-B24E496347A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95748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974DE-EC74-4F0A-BA30-EC77A88A4552}" type="datetimeFigureOut">
              <a:rPr lang="lv-LV" smtClean="0"/>
              <a:t>11.11.2016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CB4A6-7686-425B-A5FD-B24E496347A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351190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974DE-EC74-4F0A-BA30-EC77A88A4552}" type="datetimeFigureOut">
              <a:rPr lang="lv-LV" smtClean="0"/>
              <a:t>11.11.2016</a:t>
            </a:fld>
            <a:endParaRPr lang="lv-LV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CB4A6-7686-425B-A5FD-B24E496347A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727351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974DE-EC74-4F0A-BA30-EC77A88A4552}" type="datetimeFigureOut">
              <a:rPr lang="lv-LV" smtClean="0"/>
              <a:t>11.11.2016</a:t>
            </a:fld>
            <a:endParaRPr lang="lv-LV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CB4A6-7686-425B-A5FD-B24E496347A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821879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974DE-EC74-4F0A-BA30-EC77A88A4552}" type="datetimeFigureOut">
              <a:rPr lang="lv-LV" smtClean="0"/>
              <a:t>11.11.2016</a:t>
            </a:fld>
            <a:endParaRPr lang="lv-LV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CB4A6-7686-425B-A5FD-B24E496347A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100189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974DE-EC74-4F0A-BA30-EC77A88A4552}" type="datetimeFigureOut">
              <a:rPr lang="lv-LV" smtClean="0"/>
              <a:t>11.11.2016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CB4A6-7686-425B-A5FD-B24E496347A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082931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lv-LV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974DE-EC74-4F0A-BA30-EC77A88A4552}" type="datetimeFigureOut">
              <a:rPr lang="lv-LV" smtClean="0"/>
              <a:t>11.11.2016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CB4A6-7686-425B-A5FD-B24E496347A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499286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0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lv-LV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6974DE-EC74-4F0A-BA30-EC77A88A4552}" type="datetimeFigureOut">
              <a:rPr lang="lv-LV" smtClean="0"/>
              <a:t>11.11.2016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FCB4A6-7686-425B-A5FD-B24E496347A7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864965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v-LV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9752" y="246793"/>
            <a:ext cx="49685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v-LV" sz="4400" dirty="0" smtClean="0"/>
              <a:t>Rīgas 33.vidusskola</a:t>
            </a:r>
            <a:endParaRPr lang="lv-LV" sz="4400" dirty="0"/>
          </a:p>
        </p:txBody>
      </p:sp>
      <p:sp>
        <p:nvSpPr>
          <p:cNvPr id="3" name="Rectangle 2"/>
          <p:cNvSpPr/>
          <p:nvPr/>
        </p:nvSpPr>
        <p:spPr>
          <a:xfrm>
            <a:off x="343628" y="1628800"/>
            <a:ext cx="8424936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lv-LV" sz="8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7.c </a:t>
            </a:r>
            <a:r>
              <a:rPr lang="lv-LV" sz="80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</a:t>
            </a:r>
            <a:r>
              <a:rPr lang="lv-LV" sz="8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lases stunda</a:t>
            </a:r>
          </a:p>
          <a:p>
            <a:pPr algn="ctr"/>
            <a:r>
              <a:rPr lang="lv-LV" sz="80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«Cik labi es pazīstu savu Dzimteni»</a:t>
            </a:r>
            <a:endParaRPr lang="en-US" sz="80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77158" y="6021288"/>
            <a:ext cx="25578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lv-LV" sz="4400" dirty="0" smtClean="0"/>
              <a:t>Rīga, 2016</a:t>
            </a:r>
            <a:endParaRPr lang="lv-LV" sz="4400" dirty="0"/>
          </a:p>
        </p:txBody>
      </p:sp>
    </p:spTree>
    <p:extLst>
      <p:ext uri="{BB962C8B-B14F-4D97-AF65-F5344CB8AC3E}">
        <p14:creationId xmlns:p14="http://schemas.microsoft.com/office/powerpoint/2010/main" val="283060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19672" y="260648"/>
            <a:ext cx="620060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+mj-lt"/>
              <a:buAutoNum type="alphaUcPeriod"/>
            </a:pPr>
            <a:r>
              <a:rPr lang="lv-LV" sz="4800" dirty="0" smtClean="0"/>
              <a:t>1922.gada 15.februārī</a:t>
            </a:r>
          </a:p>
        </p:txBody>
      </p:sp>
      <p:pic>
        <p:nvPicPr>
          <p:cNvPr id="1026" name="Picture 2" descr="Attēlu rezultāti vaicājumam “satversme”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25014"/>
            <a:ext cx="8268072" cy="5508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14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16632"/>
            <a:ext cx="86409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v-LV" sz="5400" b="1" dirty="0" smtClean="0"/>
              <a:t>Kāda ir Latvijas nacionālā valūta?</a:t>
            </a:r>
            <a:endParaRPr lang="lv-LV" sz="5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14400" y="2420888"/>
            <a:ext cx="792088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UcPeriod"/>
            </a:pPr>
            <a:r>
              <a:rPr lang="lv-LV" sz="4800" dirty="0" smtClean="0"/>
              <a:t>Lats</a:t>
            </a:r>
          </a:p>
          <a:p>
            <a:pPr marL="342900" indent="-342900">
              <a:buFont typeface="+mj-lt"/>
              <a:buAutoNum type="alphaUcPeriod"/>
            </a:pPr>
            <a:r>
              <a:rPr lang="lv-LV" sz="4800" dirty="0" smtClean="0"/>
              <a:t>Latvijas rublis (</a:t>
            </a:r>
            <a:r>
              <a:rPr lang="lv-LV" sz="4800" dirty="0" err="1" smtClean="0"/>
              <a:t>repšiks</a:t>
            </a:r>
            <a:r>
              <a:rPr lang="lv-LV" sz="4800" dirty="0" smtClean="0"/>
              <a:t>)</a:t>
            </a:r>
          </a:p>
          <a:p>
            <a:pPr marL="342900" indent="-342900">
              <a:buFont typeface="+mj-lt"/>
              <a:buAutoNum type="alphaUcPeriod"/>
            </a:pPr>
            <a:r>
              <a:rPr lang="lv-LV" sz="4800" dirty="0" smtClean="0"/>
              <a:t>Eiro</a:t>
            </a:r>
          </a:p>
          <a:p>
            <a:pPr marL="342900" indent="-342900">
              <a:buFont typeface="+mj-lt"/>
              <a:buAutoNum type="alphaUcPeriod"/>
            </a:pPr>
            <a:r>
              <a:rPr lang="lv-LV" sz="4800" dirty="0" smtClean="0"/>
              <a:t>ASV </a:t>
            </a:r>
            <a:r>
              <a:rPr lang="lv-LV" sz="4800" dirty="0" err="1" smtClean="0"/>
              <a:t>dollārs</a:t>
            </a:r>
            <a:endParaRPr lang="lv-LV" sz="4800" dirty="0"/>
          </a:p>
        </p:txBody>
      </p:sp>
    </p:spTree>
    <p:extLst>
      <p:ext uri="{BB962C8B-B14F-4D97-AF65-F5344CB8AC3E}">
        <p14:creationId xmlns:p14="http://schemas.microsoft.com/office/powerpoint/2010/main" val="20714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779912" y="116632"/>
            <a:ext cx="205985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+mj-lt"/>
              <a:buAutoNum type="alphaUcPeriod" startAt="3"/>
            </a:pPr>
            <a:r>
              <a:rPr lang="lv-LV" sz="4800" dirty="0" smtClean="0"/>
              <a:t>   Eiro</a:t>
            </a:r>
            <a:endParaRPr lang="lv-LV" sz="4800" dirty="0" smtClean="0"/>
          </a:p>
        </p:txBody>
      </p:sp>
      <p:pic>
        <p:nvPicPr>
          <p:cNvPr id="5126" name="Picture 6" descr="Attēlu rezultāti vaicājumam “eiro”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18" y="947629"/>
            <a:ext cx="7344309" cy="4574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Attēlu rezultāti vaicājumam “eiro”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924944"/>
            <a:ext cx="3816423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14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9512" y="116632"/>
            <a:ext cx="8856984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v-LV" sz="5000" b="1" dirty="0" smtClean="0"/>
              <a:t>Kur un kad pirmo reizi tika izpildīta Latvijas himna «Dievs, svētī, Latviju!»?</a:t>
            </a:r>
            <a:endParaRPr lang="lv-LV" sz="5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49602" y="2699042"/>
            <a:ext cx="888689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+mj-lt"/>
              <a:buAutoNum type="alphaUcPeriod"/>
            </a:pPr>
            <a:r>
              <a:rPr lang="lv-LV" sz="4200" dirty="0" smtClean="0"/>
              <a:t>1918.gada 18.novembrī </a:t>
            </a:r>
            <a:r>
              <a:rPr lang="lv-LV" sz="4200" dirty="0" smtClean="0"/>
              <a:t>Latvijas </a:t>
            </a:r>
            <a:r>
              <a:rPr lang="lv-LV" sz="4200" dirty="0" smtClean="0"/>
              <a:t>Nacionālajā </a:t>
            </a:r>
            <a:r>
              <a:rPr lang="lv-LV" sz="4200" dirty="0" smtClean="0"/>
              <a:t>teātrī</a:t>
            </a:r>
            <a:endParaRPr lang="lv-LV" sz="4200" dirty="0" smtClean="0"/>
          </a:p>
          <a:p>
            <a:pPr marL="742950" indent="-742950">
              <a:buFont typeface="+mj-lt"/>
              <a:buAutoNum type="alphaUcPeriod"/>
            </a:pPr>
            <a:r>
              <a:rPr lang="lv-LV" sz="4200" dirty="0" smtClean="0"/>
              <a:t>1990.gada 4.maijā Saeimas namā</a:t>
            </a:r>
          </a:p>
          <a:p>
            <a:pPr marL="742950" indent="-742950">
              <a:buFont typeface="+mj-lt"/>
              <a:buAutoNum type="alphaUcPeriod"/>
            </a:pPr>
            <a:r>
              <a:rPr lang="lv-LV" sz="4200" dirty="0" smtClean="0"/>
              <a:t>1920.gada 1.maijā Saeimas namā</a:t>
            </a:r>
          </a:p>
          <a:p>
            <a:pPr marL="742950" indent="-742950">
              <a:buFont typeface="+mj-lt"/>
              <a:buAutoNum type="alphaUcPeriod"/>
            </a:pPr>
            <a:r>
              <a:rPr lang="lv-LV" sz="4200" dirty="0" smtClean="0"/>
              <a:t>1873.gada 26.jūnijā Pirmajos Vispārējos </a:t>
            </a:r>
            <a:r>
              <a:rPr lang="lv-LV" sz="4200" dirty="0"/>
              <a:t>latviešu dziesmu </a:t>
            </a:r>
            <a:r>
              <a:rPr lang="lv-LV" sz="4200" dirty="0" smtClean="0"/>
              <a:t>svētkos</a:t>
            </a:r>
            <a:endParaRPr lang="lv-LV" sz="4200" dirty="0"/>
          </a:p>
        </p:txBody>
      </p:sp>
    </p:spTree>
    <p:extLst>
      <p:ext uri="{BB962C8B-B14F-4D97-AF65-F5344CB8AC3E}">
        <p14:creationId xmlns:p14="http://schemas.microsoft.com/office/powerpoint/2010/main" val="20714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9512" y="116632"/>
            <a:ext cx="88569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buFont typeface="+mj-lt"/>
              <a:buAutoNum type="alphaUcPeriod" startAt="4"/>
            </a:pPr>
            <a:r>
              <a:rPr lang="lv-LV" sz="4800" dirty="0"/>
              <a:t>1873.gada 26.jūnijā Pirmajos Vispārējos latviešu dziesmu svētkos</a:t>
            </a:r>
          </a:p>
        </p:txBody>
      </p:sp>
      <p:pic>
        <p:nvPicPr>
          <p:cNvPr id="2050" name="Picture 2" descr="Attēlu rezultāti vaicājumam “vispārējie dziesmu un deju svētki”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456382"/>
            <a:ext cx="8035652" cy="4212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14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60648"/>
            <a:ext cx="84249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v-LV" sz="5400" b="1" dirty="0" smtClean="0"/>
              <a:t>Latvijas lielākais ezers ir</a:t>
            </a:r>
            <a:endParaRPr lang="lv-LV" sz="5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95536" y="2132856"/>
            <a:ext cx="727280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buFont typeface="+mj-lt"/>
              <a:buAutoNum type="alphaUcPeriod"/>
            </a:pPr>
            <a:r>
              <a:rPr lang="lv-LV" sz="4800" dirty="0" smtClean="0"/>
              <a:t>Lubānas ezers</a:t>
            </a:r>
          </a:p>
          <a:p>
            <a:pPr marL="914400" indent="-914400">
              <a:buFont typeface="+mj-lt"/>
              <a:buAutoNum type="alphaUcPeriod"/>
            </a:pPr>
            <a:r>
              <a:rPr lang="lv-LV" sz="4800" dirty="0" smtClean="0"/>
              <a:t>Drīdzis</a:t>
            </a:r>
          </a:p>
          <a:p>
            <a:pPr marL="914400" indent="-914400">
              <a:buFont typeface="+mj-lt"/>
              <a:buAutoNum type="alphaUcPeriod"/>
            </a:pPr>
            <a:r>
              <a:rPr lang="lv-LV" sz="4800" dirty="0" smtClean="0"/>
              <a:t>Burtnieku ezers</a:t>
            </a:r>
          </a:p>
          <a:p>
            <a:pPr marL="914400" indent="-914400">
              <a:buFont typeface="+mj-lt"/>
              <a:buAutoNum type="alphaUcPeriod"/>
            </a:pPr>
            <a:r>
              <a:rPr lang="lv-LV" sz="4800" dirty="0" smtClean="0"/>
              <a:t>Juglas ezers</a:t>
            </a:r>
          </a:p>
        </p:txBody>
      </p:sp>
    </p:spTree>
    <p:extLst>
      <p:ext uri="{BB962C8B-B14F-4D97-AF65-F5344CB8AC3E}">
        <p14:creationId xmlns:p14="http://schemas.microsoft.com/office/powerpoint/2010/main" val="20714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11760" y="260648"/>
            <a:ext cx="458817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914400" indent="-914400">
              <a:buFont typeface="+mj-lt"/>
              <a:buAutoNum type="alphaUcPeriod"/>
            </a:pPr>
            <a:r>
              <a:rPr lang="lv-LV" sz="4800" dirty="0"/>
              <a:t>Lubānas ezers</a:t>
            </a:r>
          </a:p>
        </p:txBody>
      </p:sp>
      <p:pic>
        <p:nvPicPr>
          <p:cNvPr id="6146" name="Picture 2" descr="Attēlu rezultāti vaicājumam “lubānas ezers”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603" y="1084183"/>
            <a:ext cx="8472861" cy="5643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14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0258" y="260648"/>
            <a:ext cx="849694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v-LV" sz="5400" b="1" dirty="0" smtClean="0"/>
              <a:t>Kas tiek atzīmēts 11.novembrī? (iespējamas vairākas atbildes)</a:t>
            </a:r>
            <a:endParaRPr lang="lv-LV" sz="5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51520" y="3212976"/>
            <a:ext cx="849694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buFont typeface="+mj-lt"/>
              <a:buAutoNum type="alphaUcPeriod"/>
            </a:pPr>
            <a:r>
              <a:rPr lang="lv-LV" sz="4800" dirty="0" smtClean="0"/>
              <a:t>Latvijas neatkarības diena</a:t>
            </a:r>
          </a:p>
          <a:p>
            <a:pPr marL="914400" indent="-914400">
              <a:buFont typeface="+mj-lt"/>
              <a:buAutoNum type="alphaUcPeriod"/>
            </a:pPr>
            <a:r>
              <a:rPr lang="lv-LV" sz="4800" dirty="0" smtClean="0"/>
              <a:t>Pirmā Pasaules kara beigas</a:t>
            </a:r>
          </a:p>
          <a:p>
            <a:pPr marL="914400" indent="-914400">
              <a:buFont typeface="+mj-lt"/>
              <a:buAutoNum type="alphaUcPeriod"/>
            </a:pPr>
            <a:r>
              <a:rPr lang="lv-LV" sz="4800" dirty="0" smtClean="0"/>
              <a:t>Lāčplēša diena</a:t>
            </a:r>
          </a:p>
          <a:p>
            <a:pPr marL="914400" indent="-914400">
              <a:buFont typeface="+mj-lt"/>
              <a:buAutoNum type="alphaUcPeriod"/>
            </a:pPr>
            <a:r>
              <a:rPr lang="lv-LV" sz="4800" dirty="0" smtClean="0"/>
              <a:t>Otrā Pasaules kara beigas</a:t>
            </a:r>
          </a:p>
        </p:txBody>
      </p:sp>
    </p:spTree>
    <p:extLst>
      <p:ext uri="{BB962C8B-B14F-4D97-AF65-F5344CB8AC3E}">
        <p14:creationId xmlns:p14="http://schemas.microsoft.com/office/powerpoint/2010/main" val="20714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1520" y="260648"/>
            <a:ext cx="85689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914400">
              <a:buFont typeface="+mj-lt"/>
              <a:buAutoNum type="alphaUcPeriod" startAt="2"/>
            </a:pPr>
            <a:r>
              <a:rPr lang="lv-LV" sz="4800" dirty="0"/>
              <a:t>Pirmā Pasaules kara beigas</a:t>
            </a:r>
          </a:p>
          <a:p>
            <a:pPr marL="914400" indent="-914400">
              <a:buFont typeface="+mj-lt"/>
              <a:buAutoNum type="alphaUcPeriod" startAt="2"/>
            </a:pPr>
            <a:r>
              <a:rPr lang="lv-LV" sz="4800" dirty="0"/>
              <a:t>Lāčplēša diena</a:t>
            </a:r>
          </a:p>
        </p:txBody>
      </p:sp>
      <p:pic>
        <p:nvPicPr>
          <p:cNvPr id="7170" name="Picture 2" descr="Attēlu rezultāti vaicājumam “lāčplēša diena”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420888"/>
            <a:ext cx="5256584" cy="3502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Attēlu rezultāti vaicājumam “lāčplēša kara ordenis”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785592"/>
            <a:ext cx="3403837" cy="4739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14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16632"/>
            <a:ext cx="864096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v-LV" sz="5000" b="1" dirty="0" smtClean="0"/>
              <a:t>Kāds notikums tiek atzīmēts 1.maijā? (iespējamas vairākas atbildes)</a:t>
            </a:r>
            <a:endParaRPr lang="lv-LV" sz="5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52400" y="2564904"/>
            <a:ext cx="881208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UcPeriod"/>
            </a:pPr>
            <a:r>
              <a:rPr lang="lv-LV" sz="4200" dirty="0" smtClean="0"/>
              <a:t>Satversmes sapulces sasaukšanas diena</a:t>
            </a:r>
          </a:p>
          <a:p>
            <a:pPr marL="342900" indent="-342900">
              <a:buFont typeface="+mj-lt"/>
              <a:buAutoNum type="alphaUcPeriod"/>
            </a:pPr>
            <a:r>
              <a:rPr lang="lv-LV" sz="4200" dirty="0" smtClean="0"/>
              <a:t>Darba svētki</a:t>
            </a:r>
          </a:p>
          <a:p>
            <a:pPr marL="342900" indent="-342900">
              <a:buFont typeface="+mj-lt"/>
              <a:buAutoNum type="alphaUcPeriod"/>
            </a:pPr>
            <a:r>
              <a:rPr lang="lv-LV" sz="4200" dirty="0" smtClean="0"/>
              <a:t>Latvijas iestāšanās Eiropas Savienībā</a:t>
            </a:r>
          </a:p>
          <a:p>
            <a:pPr marL="342900" indent="-342900">
              <a:buFont typeface="+mj-lt"/>
              <a:buAutoNum type="alphaUcPeriod"/>
            </a:pPr>
            <a:r>
              <a:rPr lang="lv-LV" sz="4200" dirty="0" smtClean="0"/>
              <a:t>Latvijas neatkarības deklarācijas pieņemšanas diena</a:t>
            </a:r>
            <a:endParaRPr lang="lv-LV" sz="4200" dirty="0"/>
          </a:p>
        </p:txBody>
      </p:sp>
    </p:spTree>
    <p:extLst>
      <p:ext uri="{BB962C8B-B14F-4D97-AF65-F5344CB8AC3E}">
        <p14:creationId xmlns:p14="http://schemas.microsoft.com/office/powerpoint/2010/main" val="20714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096018" y="1033566"/>
            <a:ext cx="4685899" cy="43396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lv-LV" sz="138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1.daļa</a:t>
            </a:r>
          </a:p>
          <a:p>
            <a:pPr algn="ctr"/>
            <a:r>
              <a:rPr lang="lv-LV" sz="138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Tests</a:t>
            </a:r>
            <a:endParaRPr lang="en-US" sz="138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44385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9512" y="71735"/>
            <a:ext cx="871296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lphaUcPeriod"/>
            </a:pPr>
            <a:r>
              <a:rPr lang="lv-LV" sz="4200" dirty="0"/>
              <a:t>Satversmes sapulces sasaukšanas diena</a:t>
            </a:r>
          </a:p>
          <a:p>
            <a:pPr marL="342900" indent="-342900">
              <a:buFont typeface="+mj-lt"/>
              <a:buAutoNum type="alphaUcPeriod"/>
            </a:pPr>
            <a:r>
              <a:rPr lang="lv-LV" sz="4200" dirty="0"/>
              <a:t>Darba svētki</a:t>
            </a:r>
          </a:p>
          <a:p>
            <a:pPr marL="342900" indent="-342900">
              <a:buFont typeface="+mj-lt"/>
              <a:buAutoNum type="alphaUcPeriod"/>
            </a:pPr>
            <a:r>
              <a:rPr lang="lv-LV" sz="4200" dirty="0"/>
              <a:t>Latvijas iestāšanās Eiropas Savienībā</a:t>
            </a:r>
          </a:p>
        </p:txBody>
      </p:sp>
      <p:pic>
        <p:nvPicPr>
          <p:cNvPr id="4098" name="Picture 2" descr="Attēlu rezultāti vaicājumam “satversmes sapulce”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49390"/>
            <a:ext cx="6231582" cy="2623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Attēlu rezultāti vaicājumam “eiropas savienība latvija”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0031" y="3573016"/>
            <a:ext cx="4704457" cy="3134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509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16632"/>
            <a:ext cx="87129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v-LV" sz="5400" b="1" dirty="0" smtClean="0"/>
              <a:t>Kas ir augstākā Latvijas virsotne?</a:t>
            </a:r>
            <a:endParaRPr lang="lv-LV" sz="5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38525" y="2636912"/>
            <a:ext cx="604867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buFont typeface="+mj-lt"/>
              <a:buAutoNum type="alphaUcPeriod"/>
            </a:pPr>
            <a:r>
              <a:rPr lang="lv-LV" sz="4800" dirty="0" err="1" smtClean="0"/>
              <a:t>Dzegužkalns</a:t>
            </a:r>
            <a:endParaRPr lang="lv-LV" sz="4800" dirty="0" smtClean="0"/>
          </a:p>
          <a:p>
            <a:pPr marL="914400" indent="-914400">
              <a:buFont typeface="+mj-lt"/>
              <a:buAutoNum type="alphaUcPeriod"/>
            </a:pPr>
            <a:r>
              <a:rPr lang="lv-LV" sz="4800" dirty="0" smtClean="0"/>
              <a:t>Gaiziņkalns</a:t>
            </a:r>
          </a:p>
          <a:p>
            <a:pPr marL="914400" indent="-914400">
              <a:buFont typeface="+mj-lt"/>
              <a:buAutoNum type="alphaUcPeriod"/>
            </a:pPr>
            <a:r>
              <a:rPr lang="lv-LV" sz="4800" dirty="0" err="1" smtClean="0"/>
              <a:t>Munameģis</a:t>
            </a:r>
            <a:endParaRPr lang="lv-LV" sz="4800" dirty="0" smtClean="0"/>
          </a:p>
          <a:p>
            <a:pPr marL="914400" indent="-914400">
              <a:buFont typeface="+mj-lt"/>
              <a:buAutoNum type="alphaUcPeriod"/>
            </a:pPr>
            <a:r>
              <a:rPr lang="lv-LV" sz="4800" dirty="0" smtClean="0"/>
              <a:t>Bumbu kalniņš</a:t>
            </a:r>
            <a:endParaRPr lang="lv-LV" sz="4800" dirty="0"/>
          </a:p>
        </p:txBody>
      </p:sp>
    </p:spTree>
    <p:extLst>
      <p:ext uri="{BB962C8B-B14F-4D97-AF65-F5344CB8AC3E}">
        <p14:creationId xmlns:p14="http://schemas.microsoft.com/office/powerpoint/2010/main" val="2755125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Attēlu rezultāti vaicājumam “gaiziņkalns”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2091" y="3284984"/>
            <a:ext cx="5052397" cy="3381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267744" y="188639"/>
            <a:ext cx="39597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914400">
              <a:buFont typeface="+mj-lt"/>
              <a:buAutoNum type="alphaUcPeriod" startAt="2"/>
            </a:pPr>
            <a:r>
              <a:rPr lang="lv-LV" sz="4800" dirty="0"/>
              <a:t>Gaiziņkalns</a:t>
            </a:r>
          </a:p>
        </p:txBody>
      </p:sp>
      <p:pic>
        <p:nvPicPr>
          <p:cNvPr id="8194" name="Picture 2" descr="Attēlu rezultāti vaicājumam “gaiziņkalns”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34769"/>
            <a:ext cx="5400600" cy="3612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2389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88640"/>
            <a:ext cx="86409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v-LV" sz="5400" b="1" dirty="0" smtClean="0"/>
              <a:t>Kāda Latvijas valsts iekārta ir nostiprināta Satversmes 1.pantā?</a:t>
            </a:r>
            <a:endParaRPr lang="lv-LV" sz="5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07504" y="3284984"/>
            <a:ext cx="676875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buFont typeface="+mj-lt"/>
              <a:buAutoNum type="alphaUcPeriod"/>
            </a:pPr>
            <a:r>
              <a:rPr lang="lv-LV" sz="4800" dirty="0" smtClean="0"/>
              <a:t>Monarhija</a:t>
            </a:r>
          </a:p>
          <a:p>
            <a:pPr marL="914400" indent="-914400">
              <a:buFont typeface="+mj-lt"/>
              <a:buAutoNum type="alphaUcPeriod"/>
            </a:pPr>
            <a:r>
              <a:rPr lang="lv-LV" sz="4800" dirty="0" smtClean="0"/>
              <a:t>Oligarhija</a:t>
            </a:r>
          </a:p>
          <a:p>
            <a:pPr marL="914400" indent="-914400">
              <a:buFont typeface="+mj-lt"/>
              <a:buAutoNum type="alphaUcPeriod"/>
            </a:pPr>
            <a:r>
              <a:rPr lang="lv-LV" sz="4800" dirty="0" smtClean="0"/>
              <a:t>Anarhija</a:t>
            </a:r>
          </a:p>
          <a:p>
            <a:pPr marL="914400" indent="-914400">
              <a:buFont typeface="+mj-lt"/>
              <a:buAutoNum type="alphaUcPeriod"/>
            </a:pPr>
            <a:r>
              <a:rPr lang="lv-LV" sz="4800" dirty="0" smtClean="0"/>
              <a:t>Republika</a:t>
            </a:r>
            <a:endParaRPr lang="lv-LV" sz="4800" dirty="0"/>
          </a:p>
        </p:txBody>
      </p:sp>
    </p:spTree>
    <p:extLst>
      <p:ext uri="{BB962C8B-B14F-4D97-AF65-F5344CB8AC3E}">
        <p14:creationId xmlns:p14="http://schemas.microsoft.com/office/powerpoint/2010/main" val="1902389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27784" y="188640"/>
            <a:ext cx="355687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914400" indent="-914400">
              <a:buFont typeface="+mj-lt"/>
              <a:buAutoNum type="alphaUcPeriod" startAt="4"/>
            </a:pPr>
            <a:r>
              <a:rPr lang="lv-LV" sz="4800" dirty="0"/>
              <a:t>Republika</a:t>
            </a:r>
          </a:p>
        </p:txBody>
      </p:sp>
      <p:pic>
        <p:nvPicPr>
          <p:cNvPr id="3074" name="Picture 2" descr="Attēlu rezultāti vaicājumam “republika”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80728"/>
            <a:ext cx="5143500" cy="331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Attēlu rezultāti vaicājumam “viens eiro”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9066" y="2856101"/>
            <a:ext cx="5715422" cy="3813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2389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138362"/>
            <a:ext cx="76328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v-LV" sz="5400" b="1" dirty="0" smtClean="0"/>
              <a:t>Kāda ir Latvijas vienīgā valsts valoda? </a:t>
            </a:r>
            <a:endParaRPr lang="lv-LV" sz="5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95536" y="2636912"/>
            <a:ext cx="590465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buFont typeface="+mj-lt"/>
              <a:buAutoNum type="alphaUcPeriod"/>
            </a:pPr>
            <a:r>
              <a:rPr lang="lv-LV" sz="4800" dirty="0" smtClean="0"/>
              <a:t>Latviešu valoda</a:t>
            </a:r>
          </a:p>
          <a:p>
            <a:pPr marL="914400" indent="-914400">
              <a:buFont typeface="+mj-lt"/>
              <a:buAutoNum type="alphaUcPeriod"/>
            </a:pPr>
            <a:r>
              <a:rPr lang="lv-LV" sz="4800" dirty="0" smtClean="0"/>
              <a:t>Krievu valoda</a:t>
            </a:r>
          </a:p>
          <a:p>
            <a:pPr marL="914400" indent="-914400">
              <a:buFont typeface="+mj-lt"/>
              <a:buAutoNum type="alphaUcPeriod"/>
            </a:pPr>
            <a:r>
              <a:rPr lang="lv-LV" sz="4800" dirty="0" smtClean="0"/>
              <a:t>Angļu valoda</a:t>
            </a:r>
          </a:p>
          <a:p>
            <a:pPr marL="914400" indent="-914400">
              <a:buFont typeface="+mj-lt"/>
              <a:buAutoNum type="alphaUcPeriod"/>
            </a:pPr>
            <a:r>
              <a:rPr lang="lv-LV" sz="4800" dirty="0" smtClean="0"/>
              <a:t>Vācu valoda</a:t>
            </a:r>
            <a:endParaRPr lang="lv-LV" sz="4800" dirty="0"/>
          </a:p>
        </p:txBody>
      </p:sp>
    </p:spTree>
    <p:extLst>
      <p:ext uri="{BB962C8B-B14F-4D97-AF65-F5344CB8AC3E}">
        <p14:creationId xmlns:p14="http://schemas.microsoft.com/office/powerpoint/2010/main" val="1902389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123728" y="188640"/>
            <a:ext cx="493885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914400" indent="-914400">
              <a:buFont typeface="+mj-lt"/>
              <a:buAutoNum type="alphaUcPeriod"/>
            </a:pPr>
            <a:r>
              <a:rPr lang="lv-LV" sz="4800" dirty="0"/>
              <a:t>Latviešu valoda</a:t>
            </a:r>
          </a:p>
        </p:txBody>
      </p:sp>
      <p:pic>
        <p:nvPicPr>
          <p:cNvPr id="4098" name="Picture 2" descr="Attēlu rezultāti vaicājumam “latviešu valoda”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6676" y="2276872"/>
            <a:ext cx="5575956" cy="3602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Attēlu rezultāti vaicājumam “latviešu valoda”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21458"/>
            <a:ext cx="3469786" cy="5147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84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88640"/>
            <a:ext cx="856895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v-LV" sz="5400" b="1" dirty="0" smtClean="0"/>
              <a:t>Kas Latvijā īsteno likumdevējvaru? (iespējamas vairākas atbildes) </a:t>
            </a:r>
            <a:endParaRPr lang="lv-LV" sz="5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95536" y="3284984"/>
            <a:ext cx="568863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buFont typeface="+mj-lt"/>
              <a:buAutoNum type="alphaUcPeriod"/>
            </a:pPr>
            <a:r>
              <a:rPr lang="lv-LV" sz="4800" dirty="0" smtClean="0"/>
              <a:t>Saeima</a:t>
            </a:r>
          </a:p>
          <a:p>
            <a:pPr marL="914400" indent="-914400">
              <a:buFont typeface="+mj-lt"/>
              <a:buAutoNum type="alphaUcPeriod"/>
            </a:pPr>
            <a:r>
              <a:rPr lang="lv-LV" sz="4800" dirty="0" smtClean="0"/>
              <a:t>Ministru kabinets</a:t>
            </a:r>
          </a:p>
          <a:p>
            <a:pPr marL="914400" indent="-914400">
              <a:buFont typeface="+mj-lt"/>
              <a:buAutoNum type="alphaUcPeriod"/>
            </a:pPr>
            <a:r>
              <a:rPr lang="lv-LV" sz="4800" dirty="0" smtClean="0"/>
              <a:t>Pašvaldības</a:t>
            </a:r>
          </a:p>
          <a:p>
            <a:pPr marL="914400" indent="-914400">
              <a:buFont typeface="+mj-lt"/>
              <a:buAutoNum type="alphaUcPeriod"/>
            </a:pPr>
            <a:r>
              <a:rPr lang="lv-LV" sz="4800" dirty="0" smtClean="0"/>
              <a:t>Latvijas tauta</a:t>
            </a:r>
            <a:endParaRPr lang="lv-LV" sz="4800" dirty="0"/>
          </a:p>
        </p:txBody>
      </p:sp>
    </p:spTree>
    <p:extLst>
      <p:ext uri="{BB962C8B-B14F-4D97-AF65-F5344CB8AC3E}">
        <p14:creationId xmlns:p14="http://schemas.microsoft.com/office/powerpoint/2010/main" val="1902389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304256" y="116632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marL="914400" indent="-914400">
              <a:buFont typeface="+mj-lt"/>
              <a:buAutoNum type="alphaUcPeriod"/>
            </a:pPr>
            <a:r>
              <a:rPr lang="lv-LV" sz="4800" dirty="0"/>
              <a:t>Saeima</a:t>
            </a:r>
          </a:p>
          <a:p>
            <a:pPr marL="914400" indent="-914400">
              <a:buFont typeface="+mj-lt"/>
              <a:buAutoNum type="alphaUcPeriod" startAt="4"/>
            </a:pPr>
            <a:r>
              <a:rPr lang="lv-LV" sz="4800" dirty="0"/>
              <a:t>Latvijas tauta</a:t>
            </a:r>
          </a:p>
        </p:txBody>
      </p:sp>
      <p:pic>
        <p:nvPicPr>
          <p:cNvPr id="9218" name="Picture 2" descr="Attēlu rezultāti vaicājumam “saeima”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628800"/>
            <a:ext cx="5493987" cy="3090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 descr="Attēlu rezultāti vaicājumam “latvijas tauta”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v-LV"/>
          </a:p>
        </p:txBody>
      </p:sp>
      <p:sp>
        <p:nvSpPr>
          <p:cNvPr id="4" name="AutoShape 6" descr="Attēlu rezultāti vaicājumam “latvijas tauta”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v-LV"/>
          </a:p>
        </p:txBody>
      </p:sp>
      <p:sp>
        <p:nvSpPr>
          <p:cNvPr id="5" name="AutoShape 8" descr="Attēlu rezultāti vaicājumam “latvijas tauta”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v-LV"/>
          </a:p>
        </p:txBody>
      </p:sp>
      <p:pic>
        <p:nvPicPr>
          <p:cNvPr id="9226" name="Picture 10" descr="Attēlu rezultāti vaicājumam “latvijas tauta”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8754" y="3246187"/>
            <a:ext cx="4762500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2389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88640"/>
            <a:ext cx="856895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v-LV" sz="5400" b="1" dirty="0" smtClean="0"/>
              <a:t>Kā sauc Latvijas Ministru prezidentu (premjerministru)?</a:t>
            </a:r>
            <a:endParaRPr lang="lv-LV" sz="5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03846" y="3284984"/>
            <a:ext cx="822859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buFont typeface="+mj-lt"/>
              <a:buAutoNum type="alphaUcPeriod"/>
            </a:pPr>
            <a:r>
              <a:rPr lang="lv-LV" sz="4800" dirty="0" smtClean="0"/>
              <a:t>Raimonds </a:t>
            </a:r>
            <a:r>
              <a:rPr lang="lv-LV" sz="4800" dirty="0" err="1" smtClean="0"/>
              <a:t>Vējonis</a:t>
            </a:r>
            <a:endParaRPr lang="lv-LV" sz="4800" dirty="0" smtClean="0"/>
          </a:p>
          <a:p>
            <a:pPr marL="914400" indent="-914400">
              <a:buFont typeface="+mj-lt"/>
              <a:buAutoNum type="alphaUcPeriod"/>
            </a:pPr>
            <a:r>
              <a:rPr lang="lv-LV" sz="4800" dirty="0" smtClean="0"/>
              <a:t>Māris </a:t>
            </a:r>
            <a:r>
              <a:rPr lang="lv-LV" sz="4800" dirty="0" err="1" smtClean="0"/>
              <a:t>Kučinskis</a:t>
            </a:r>
            <a:endParaRPr lang="lv-LV" sz="4800" dirty="0" smtClean="0"/>
          </a:p>
          <a:p>
            <a:pPr marL="914400" indent="-914400">
              <a:buFont typeface="+mj-lt"/>
              <a:buAutoNum type="alphaUcPeriod"/>
            </a:pPr>
            <a:r>
              <a:rPr lang="lv-LV" sz="4800" dirty="0" smtClean="0"/>
              <a:t>Kārlis </a:t>
            </a:r>
            <a:r>
              <a:rPr lang="lv-LV" sz="4800" dirty="0" err="1" smtClean="0"/>
              <a:t>Šadurskis</a:t>
            </a:r>
            <a:endParaRPr lang="lv-LV" sz="4800" dirty="0" smtClean="0"/>
          </a:p>
          <a:p>
            <a:pPr marL="914400" indent="-914400">
              <a:buFont typeface="+mj-lt"/>
              <a:buAutoNum type="alphaUcPeriod"/>
            </a:pPr>
            <a:r>
              <a:rPr lang="lv-LV" sz="4800" dirty="0" smtClean="0"/>
              <a:t>Laimdota Straujuma</a:t>
            </a:r>
            <a:endParaRPr lang="lv-LV" sz="4800" dirty="0"/>
          </a:p>
        </p:txBody>
      </p:sp>
    </p:spTree>
    <p:extLst>
      <p:ext uri="{BB962C8B-B14F-4D97-AF65-F5344CB8AC3E}">
        <p14:creationId xmlns:p14="http://schemas.microsoft.com/office/powerpoint/2010/main" val="1902389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79877"/>
            <a:ext cx="84969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v-LV" sz="5400" b="1" dirty="0" smtClean="0"/>
              <a:t>Kad tika dibināta neatkarīgā Latvija?</a:t>
            </a:r>
            <a:endParaRPr lang="lv-LV" sz="5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2780928"/>
            <a:ext cx="806489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UcPeriod"/>
            </a:pPr>
            <a:r>
              <a:rPr lang="lv-LV" sz="4800" dirty="0" smtClean="0"/>
              <a:t>1990.gada 4.maijā</a:t>
            </a:r>
          </a:p>
          <a:p>
            <a:pPr marL="342900" indent="-342900">
              <a:buFont typeface="+mj-lt"/>
              <a:buAutoNum type="alphaUcPeriod"/>
            </a:pPr>
            <a:r>
              <a:rPr lang="lv-LV" sz="4800" dirty="0" smtClean="0"/>
              <a:t>1905.gada 13.janvārī</a:t>
            </a:r>
          </a:p>
          <a:p>
            <a:pPr marL="342900" indent="-342900">
              <a:buFont typeface="+mj-lt"/>
              <a:buAutoNum type="alphaUcPeriod"/>
            </a:pPr>
            <a:r>
              <a:rPr lang="lv-LV" sz="4800" dirty="0" smtClean="0"/>
              <a:t>1918.gada 18.novembrī</a:t>
            </a:r>
          </a:p>
          <a:p>
            <a:pPr marL="342900" indent="-342900">
              <a:buFont typeface="+mj-lt"/>
              <a:buAutoNum type="alphaUcPeriod"/>
            </a:pPr>
            <a:r>
              <a:rPr lang="lv-LV" sz="4800" dirty="0" smtClean="0"/>
              <a:t>1919.gada 11.novembrī</a:t>
            </a:r>
            <a:endParaRPr lang="lv-LV" sz="4800" dirty="0"/>
          </a:p>
        </p:txBody>
      </p:sp>
    </p:spTree>
    <p:extLst>
      <p:ext uri="{BB962C8B-B14F-4D97-AF65-F5344CB8AC3E}">
        <p14:creationId xmlns:p14="http://schemas.microsoft.com/office/powerpoint/2010/main" val="20714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07704" y="188640"/>
            <a:ext cx="492634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914400" indent="-914400">
              <a:buFont typeface="+mj-lt"/>
              <a:buAutoNum type="alphaUcPeriod" startAt="2"/>
            </a:pPr>
            <a:r>
              <a:rPr lang="lv-LV" sz="4800" dirty="0"/>
              <a:t>Māris </a:t>
            </a:r>
            <a:r>
              <a:rPr lang="lv-LV" sz="4800" dirty="0" err="1"/>
              <a:t>Kučinskis</a:t>
            </a:r>
            <a:endParaRPr lang="lv-LV" sz="4800" dirty="0"/>
          </a:p>
        </p:txBody>
      </p:sp>
      <p:pic>
        <p:nvPicPr>
          <p:cNvPr id="10242" name="Picture 2" descr="Attēlu rezultāti vaicājumam “māris kučinskis”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74556"/>
            <a:ext cx="8251676" cy="5658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2389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9512" y="763825"/>
            <a:ext cx="8784976" cy="54014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lv-LV" sz="115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2.daļa</a:t>
            </a:r>
          </a:p>
          <a:p>
            <a:pPr algn="ctr"/>
            <a:r>
              <a:rPr lang="lv-LV" sz="115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</a:t>
            </a:r>
            <a:r>
              <a:rPr lang="lv-LV" sz="115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Kas ir šie cilvēki?»</a:t>
            </a:r>
            <a:endParaRPr lang="en-US" sz="115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98296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ttēlu rezultāti vaicājumam “jānis čakste”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14359"/>
            <a:ext cx="4841037" cy="6583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3143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672" y="116632"/>
            <a:ext cx="5544616" cy="660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790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527243"/>
            <a:ext cx="8573284" cy="5710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905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Attēlu rezultāti vaicājumam “raimonds vejonis”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0072" y="116632"/>
            <a:ext cx="6546304" cy="654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5790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752" y="143302"/>
            <a:ext cx="4320480" cy="645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728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9512" y="260648"/>
            <a:ext cx="8712967" cy="61709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lv-LV" sz="79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3.daļa</a:t>
            </a:r>
          </a:p>
          <a:p>
            <a:pPr algn="ctr"/>
            <a:r>
              <a:rPr lang="lv-LV" sz="79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«Kāds notikums ir atspoguļots video un kam šis notikums ir veltīts?»</a:t>
            </a:r>
            <a:endParaRPr lang="en-US" sz="79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15790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9512" y="2492896"/>
            <a:ext cx="85689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lv-LV" sz="6000" dirty="0"/>
              <a:t>https://www.youtube.com/watch?v=0KoKq20RUl0</a:t>
            </a:r>
          </a:p>
        </p:txBody>
      </p:sp>
    </p:spTree>
    <p:extLst>
      <p:ext uri="{BB962C8B-B14F-4D97-AF65-F5344CB8AC3E}">
        <p14:creationId xmlns:p14="http://schemas.microsoft.com/office/powerpoint/2010/main" val="2215790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1539" y="1671670"/>
            <a:ext cx="8278933" cy="36317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lv-LV" sz="115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Paldies par uzmanību!</a:t>
            </a:r>
            <a:endParaRPr lang="en-US" sz="115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15790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47664" y="332656"/>
            <a:ext cx="658956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+mj-lt"/>
              <a:buAutoNum type="alphaUcPeriod" startAt="3"/>
            </a:pPr>
            <a:r>
              <a:rPr lang="lv-LV" sz="4800" dirty="0" smtClean="0"/>
              <a:t>1918.gada 18.novembrī</a:t>
            </a:r>
            <a:endParaRPr lang="lv-LV" sz="4800" dirty="0"/>
          </a:p>
        </p:txBody>
      </p:sp>
      <p:pic>
        <p:nvPicPr>
          <p:cNvPr id="1026" name="Picture 2" descr="Attēlu rezultāti vaicājumam “latvijas neatkarības proklamesana”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45093"/>
            <a:ext cx="8489801" cy="5386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14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482289"/>
            <a:ext cx="76328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v-LV" sz="5400" b="1" dirty="0" smtClean="0"/>
              <a:t>Garākā </a:t>
            </a:r>
            <a:r>
              <a:rPr lang="lv-LV" sz="5400" b="1" dirty="0" smtClean="0"/>
              <a:t>Latvijas </a:t>
            </a:r>
            <a:r>
              <a:rPr lang="lv-LV" sz="5400" b="1" dirty="0" smtClean="0"/>
              <a:t>upe </a:t>
            </a:r>
            <a:r>
              <a:rPr lang="lv-LV" sz="5400" b="1" dirty="0" smtClean="0"/>
              <a:t>ir :</a:t>
            </a:r>
            <a:endParaRPr lang="lv-LV" sz="5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67544" y="2348880"/>
            <a:ext cx="489654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UcPeriod"/>
            </a:pPr>
            <a:r>
              <a:rPr lang="lv-LV" sz="4800" dirty="0" smtClean="0"/>
              <a:t>Lielupe</a:t>
            </a:r>
          </a:p>
          <a:p>
            <a:pPr marL="342900" indent="-342900">
              <a:buFont typeface="+mj-lt"/>
              <a:buAutoNum type="alphaUcPeriod"/>
            </a:pPr>
            <a:r>
              <a:rPr lang="lv-LV" sz="4800" dirty="0" smtClean="0"/>
              <a:t>Venta</a:t>
            </a:r>
          </a:p>
          <a:p>
            <a:pPr marL="342900" indent="-342900">
              <a:buFont typeface="+mj-lt"/>
              <a:buAutoNum type="alphaUcPeriod"/>
            </a:pPr>
            <a:r>
              <a:rPr lang="lv-LV" sz="4800" dirty="0" smtClean="0"/>
              <a:t>Daugava</a:t>
            </a:r>
          </a:p>
          <a:p>
            <a:pPr marL="342900" indent="-342900">
              <a:buFont typeface="+mj-lt"/>
              <a:buAutoNum type="alphaUcPeriod"/>
            </a:pPr>
            <a:r>
              <a:rPr lang="lv-LV" sz="4800" dirty="0" smtClean="0"/>
              <a:t>Gauja</a:t>
            </a:r>
            <a:endParaRPr lang="lv-LV" sz="4800" dirty="0"/>
          </a:p>
        </p:txBody>
      </p:sp>
    </p:spTree>
    <p:extLst>
      <p:ext uri="{BB962C8B-B14F-4D97-AF65-F5344CB8AC3E}">
        <p14:creationId xmlns:p14="http://schemas.microsoft.com/office/powerpoint/2010/main" val="20714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707904" y="116632"/>
            <a:ext cx="258596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+mj-lt"/>
              <a:buAutoNum type="alphaUcPeriod" startAt="4"/>
            </a:pPr>
            <a:r>
              <a:rPr lang="lv-LV" sz="4800" dirty="0" smtClean="0"/>
              <a:t>   Gauja</a:t>
            </a:r>
            <a:endParaRPr lang="lv-LV" sz="4800" dirty="0"/>
          </a:p>
        </p:txBody>
      </p:sp>
      <p:pic>
        <p:nvPicPr>
          <p:cNvPr id="2052" name="Picture 4" descr="Attēlu rezultāti vaicājumam “gauja sigulda”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3738" y="2740867"/>
            <a:ext cx="6000750" cy="4000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Attēlu rezultāti vaicājumam “gauja”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401" y="949265"/>
            <a:ext cx="4747639" cy="35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14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8655" y="116632"/>
            <a:ext cx="86458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v-LV" sz="5400" b="1" dirty="0" smtClean="0"/>
              <a:t>Kas ir attēlots zīmējumā?</a:t>
            </a:r>
            <a:endParaRPr lang="lv-LV" sz="54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12776"/>
            <a:ext cx="4176464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392489" y="1262365"/>
            <a:ext cx="464400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UcPeriod"/>
            </a:pPr>
            <a:r>
              <a:rPr lang="lv-LV" sz="4800" dirty="0" smtClean="0"/>
              <a:t>Lāčplēša Kara ordenis</a:t>
            </a:r>
          </a:p>
          <a:p>
            <a:pPr marL="342900" indent="-342900">
              <a:buFont typeface="+mj-lt"/>
              <a:buAutoNum type="alphaUcPeriod"/>
            </a:pPr>
            <a:r>
              <a:rPr lang="lv-LV" sz="4800" dirty="0" smtClean="0"/>
              <a:t>Triju Zvaigžņu ordenis</a:t>
            </a:r>
          </a:p>
          <a:p>
            <a:pPr marL="342900" indent="-342900">
              <a:buFont typeface="+mj-lt"/>
              <a:buAutoNum type="alphaUcPeriod"/>
            </a:pPr>
            <a:r>
              <a:rPr lang="lv-LV" sz="4800" dirty="0" smtClean="0"/>
              <a:t>Viestura ordenis</a:t>
            </a:r>
          </a:p>
          <a:p>
            <a:pPr marL="342900" indent="-342900">
              <a:buFont typeface="+mj-lt"/>
              <a:buAutoNum type="alphaUcPeriod"/>
            </a:pPr>
            <a:r>
              <a:rPr lang="lv-LV" sz="4800" dirty="0" smtClean="0"/>
              <a:t>Atzinības krusts</a:t>
            </a:r>
            <a:endParaRPr lang="lv-LV" sz="4800" dirty="0"/>
          </a:p>
        </p:txBody>
      </p:sp>
    </p:spTree>
    <p:extLst>
      <p:ext uri="{BB962C8B-B14F-4D97-AF65-F5344CB8AC3E}">
        <p14:creationId xmlns:p14="http://schemas.microsoft.com/office/powerpoint/2010/main" val="20714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19672" y="260648"/>
            <a:ext cx="607070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+mj-lt"/>
              <a:buAutoNum type="alphaUcPeriod" startAt="2"/>
            </a:pPr>
            <a:r>
              <a:rPr lang="lv-LV" sz="4800" dirty="0" smtClean="0"/>
              <a:t>Triju Zvaigžņu ordenis</a:t>
            </a:r>
          </a:p>
        </p:txBody>
      </p:sp>
      <p:pic>
        <p:nvPicPr>
          <p:cNvPr id="3074" name="Picture 2" descr="Attēlu rezultāti vaicājumam “triju zvaigžņu ordenis”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132856"/>
            <a:ext cx="6120680" cy="3707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Attēlu rezultāti vaicājumam “triju zvaigžņu ordenis”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340768"/>
            <a:ext cx="2671564" cy="5343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14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6561" y="188640"/>
            <a:ext cx="87849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v-LV" sz="5400" b="1" dirty="0" smtClean="0"/>
              <a:t>Kad tika pieņemta Latvijas Republikas Satversme?</a:t>
            </a:r>
            <a:endParaRPr lang="lv-LV" sz="5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2708920"/>
            <a:ext cx="799288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UcPeriod"/>
            </a:pPr>
            <a:r>
              <a:rPr lang="lv-LV" sz="4800" dirty="0" smtClean="0"/>
              <a:t>1922.gada 15.februārī</a:t>
            </a:r>
          </a:p>
          <a:p>
            <a:pPr marL="342900" indent="-342900">
              <a:buFont typeface="+mj-lt"/>
              <a:buAutoNum type="alphaUcPeriod"/>
            </a:pPr>
            <a:r>
              <a:rPr lang="lv-LV" sz="4800" dirty="0" smtClean="0"/>
              <a:t>1990.gada 4.maijā</a:t>
            </a:r>
          </a:p>
          <a:p>
            <a:pPr marL="342900" indent="-342900">
              <a:buFont typeface="+mj-lt"/>
              <a:buAutoNum type="alphaUcPeriod"/>
            </a:pPr>
            <a:r>
              <a:rPr lang="lv-LV" sz="4800" dirty="0" smtClean="0"/>
              <a:t>1918.gada 18.novembrī</a:t>
            </a:r>
          </a:p>
          <a:p>
            <a:pPr marL="342900" indent="-342900">
              <a:buFont typeface="+mj-lt"/>
              <a:buAutoNum type="alphaUcPeriod"/>
            </a:pPr>
            <a:r>
              <a:rPr lang="lv-LV" sz="4800" dirty="0" smtClean="0"/>
              <a:t>2004.gada 1.maijā </a:t>
            </a:r>
            <a:endParaRPr lang="lv-LV" sz="4800" dirty="0"/>
          </a:p>
        </p:txBody>
      </p:sp>
    </p:spTree>
    <p:extLst>
      <p:ext uri="{BB962C8B-B14F-4D97-AF65-F5344CB8AC3E}">
        <p14:creationId xmlns:p14="http://schemas.microsoft.com/office/powerpoint/2010/main" val="20714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327</Words>
  <Application>Microsoft Office PowerPoint</Application>
  <PresentationFormat>Slaidrāde ekrānā (4:3)</PresentationFormat>
  <Paragraphs>101</Paragraphs>
  <Slides>39</Slides>
  <Notes>1</Notes>
  <HiddenSlides>0</HiddenSlides>
  <MMClips>0</MMClips>
  <ScaleCrop>false</ScaleCrop>
  <HeadingPairs>
    <vt:vector size="4" baseType="variant">
      <vt:variant>
        <vt:lpstr>Dizains</vt:lpstr>
      </vt:variant>
      <vt:variant>
        <vt:i4>1</vt:i4>
      </vt:variant>
      <vt:variant>
        <vt:lpstr>Slaidu virsraksti</vt:lpstr>
      </vt:variant>
      <vt:variant>
        <vt:i4>39</vt:i4>
      </vt:variant>
    </vt:vector>
  </HeadingPairs>
  <TitlesOfParts>
    <vt:vector size="40" baseType="lpstr">
      <vt:lpstr>Office Theme</vt:lpstr>
      <vt:lpstr>PowerPoint prezentācija</vt:lpstr>
      <vt:lpstr>PowerPoint prezentācija</vt:lpstr>
      <vt:lpstr>PowerPoint prezentācija</vt:lpstr>
      <vt:lpstr>PowerPoint prezentācija</vt:lpstr>
      <vt:lpstr>PowerPoint prezentācija</vt:lpstr>
      <vt:lpstr>PowerPoint prezentācija</vt:lpstr>
      <vt:lpstr>PowerPoint prezentācija</vt:lpstr>
      <vt:lpstr>PowerPoint prezentācija</vt:lpstr>
      <vt:lpstr>PowerPoint prezentācija</vt:lpstr>
      <vt:lpstr>PowerPoint prezentācija</vt:lpstr>
      <vt:lpstr>PowerPoint prezentācija</vt:lpstr>
      <vt:lpstr>PowerPoint prezentācija</vt:lpstr>
      <vt:lpstr>PowerPoint prezentācija</vt:lpstr>
      <vt:lpstr>PowerPoint prezentācija</vt:lpstr>
      <vt:lpstr>PowerPoint prezentācija</vt:lpstr>
      <vt:lpstr>PowerPoint prezentācija</vt:lpstr>
      <vt:lpstr>PowerPoint prezentācija</vt:lpstr>
      <vt:lpstr>PowerPoint prezentācija</vt:lpstr>
      <vt:lpstr>PowerPoint prezentācija</vt:lpstr>
      <vt:lpstr>PowerPoint prezentācija</vt:lpstr>
      <vt:lpstr>PowerPoint prezentācija</vt:lpstr>
      <vt:lpstr>PowerPoint prezentācija</vt:lpstr>
      <vt:lpstr>PowerPoint prezentācija</vt:lpstr>
      <vt:lpstr>PowerPoint prezentācija</vt:lpstr>
      <vt:lpstr>PowerPoint prezentācija</vt:lpstr>
      <vt:lpstr>PowerPoint prezentācija</vt:lpstr>
      <vt:lpstr>PowerPoint prezentācija</vt:lpstr>
      <vt:lpstr>PowerPoint prezentācija</vt:lpstr>
      <vt:lpstr>PowerPoint prezentācija</vt:lpstr>
      <vt:lpstr>PowerPoint prezentācija</vt:lpstr>
      <vt:lpstr>PowerPoint prezentācija</vt:lpstr>
      <vt:lpstr>PowerPoint prezentācija</vt:lpstr>
      <vt:lpstr>PowerPoint prezentācija</vt:lpstr>
      <vt:lpstr>PowerPoint prezentācija</vt:lpstr>
      <vt:lpstr>PowerPoint prezentācija</vt:lpstr>
      <vt:lpstr>PowerPoint prezentācija</vt:lpstr>
      <vt:lpstr>PowerPoint prezentācija</vt:lpstr>
      <vt:lpstr>PowerPoint prezentācija</vt:lpstr>
      <vt:lpstr>PowerPoint prezentācija</vt:lpstr>
    </vt:vector>
  </TitlesOfParts>
  <Company>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vnosovs</dc:creator>
  <cp:lastModifiedBy>azlamete</cp:lastModifiedBy>
  <cp:revision>24</cp:revision>
  <dcterms:created xsi:type="dcterms:W3CDTF">2016-11-08T07:13:33Z</dcterms:created>
  <dcterms:modified xsi:type="dcterms:W3CDTF">2016-11-11T06:57:39Z</dcterms:modified>
</cp:coreProperties>
</file>