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  <p:sldId id="261" r:id="rId5"/>
    <p:sldId id="262" r:id="rId6"/>
    <p:sldId id="263" r:id="rId7"/>
    <p:sldId id="268" r:id="rId8"/>
    <p:sldId id="269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54286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466341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132914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40299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2071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47929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03770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615048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95947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882532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245836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3F921F-D61A-4722-97C8-6FD8DC10D37B}" type="datetimeFigureOut">
              <a:rPr lang="ru-RU" smtClean="0"/>
              <a:t>12.11.2015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445CA4-7B88-4C01-83FF-015D419CF98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310656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548681"/>
            <a:ext cx="7772400" cy="3051770"/>
          </a:xfrm>
        </p:spPr>
        <p:txBody>
          <a:bodyPr>
            <a:normAutofit/>
          </a:bodyPr>
          <a:lstStyle/>
          <a:p>
            <a:r>
              <a:rPr lang="lv-LV" dirty="0">
                <a:solidFill>
                  <a:srgbClr val="0070C0"/>
                </a:solidFill>
                <a:latin typeface="Balloon XBd TL" pitchFamily="66" charset="0"/>
              </a:rPr>
              <a:t>K.Skalbes pasakas „Kaķīša dzirnaviņas” noskaņa, valodas īpatnības un mākslinieciskais veidojums.</a:t>
            </a:r>
            <a:endParaRPr lang="ru-RU" dirty="0">
              <a:solidFill>
                <a:srgbClr val="0070C0"/>
              </a:solidFill>
              <a:latin typeface="Balloon XBd TL" pitchFamily="66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971600" y="3886200"/>
            <a:ext cx="7704856" cy="2423120"/>
          </a:xfrm>
        </p:spPr>
        <p:txBody>
          <a:bodyPr>
            <a:normAutofit/>
          </a:bodyPr>
          <a:lstStyle/>
          <a:p>
            <a:r>
              <a:rPr lang="lv-LV" b="1" dirty="0" smtClean="0">
                <a:solidFill>
                  <a:schemeClr val="tx1"/>
                </a:solidFill>
              </a:rPr>
              <a:t>Mērķis:</a:t>
            </a:r>
            <a:r>
              <a:rPr lang="lv-LV" dirty="0" smtClean="0"/>
              <a:t> </a:t>
            </a:r>
            <a:r>
              <a:rPr lang="en-US" dirty="0" err="1" smtClean="0">
                <a:solidFill>
                  <a:schemeClr val="accent5">
                    <a:lumMod val="50000"/>
                  </a:schemeClr>
                </a:solidFill>
              </a:rPr>
              <a:t>Lasot</a:t>
            </a:r>
            <a:r>
              <a:rPr lang="en-US" dirty="0" smtClean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un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skatoties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K.Skalbes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pasaku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„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Kaķīša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dzirnaviņas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”,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attīstīt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prasmi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uztvert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autora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radīto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noskaņu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un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pasakas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galveno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domu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saskatīt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autora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valodas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5">
                    <a:lumMod val="50000"/>
                  </a:schemeClr>
                </a:solidFill>
              </a:rPr>
              <a:t>īpatnības</a:t>
            </a:r>
            <a:r>
              <a:rPr lang="en-US" dirty="0">
                <a:solidFill>
                  <a:schemeClr val="accent5">
                    <a:lumMod val="50000"/>
                  </a:schemeClr>
                </a:solidFill>
              </a:rPr>
              <a:t>. </a:t>
            </a:r>
            <a:endParaRPr lang="ru-RU" dirty="0">
              <a:solidFill>
                <a:schemeClr val="accent5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79545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Algerian" pitchFamily="82" charset="0"/>
              </a:rPr>
              <a:t>Uzdevums</a:t>
            </a:r>
            <a:endParaRPr lang="ru-RU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dirty="0"/>
              <a:t>Izvēlies, tavuprāt pareizo atbildi, komentē to</a:t>
            </a:r>
            <a:r>
              <a:rPr lang="lv-LV" dirty="0" smtClean="0"/>
              <a:t>! Kaķītis K.Skalbes pasakā tēlots ar baltu kažoku tāpēc, ka</a:t>
            </a:r>
          </a:p>
          <a:p>
            <a:pPr>
              <a:buFont typeface="Wingdings" pitchFamily="2" charset="2"/>
              <a:buChar char="q"/>
            </a:pPr>
            <a:r>
              <a:rPr lang="lv-LV" dirty="0" smtClean="0"/>
              <a:t>Viņa kažoks ir noputējis ar miltiem, strādājot dzirnavās;</a:t>
            </a:r>
          </a:p>
          <a:p>
            <a:pPr>
              <a:buFont typeface="Wingdings" pitchFamily="2" charset="2"/>
              <a:buChar char="q"/>
            </a:pPr>
            <a:r>
              <a:rPr lang="lv-LV" dirty="0" smtClean="0"/>
              <a:t>Viņš ir vecs un nosirmojis;</a:t>
            </a:r>
          </a:p>
          <a:p>
            <a:pPr>
              <a:buFont typeface="Wingdings" pitchFamily="2" charset="2"/>
              <a:buChar char="q"/>
            </a:pPr>
            <a:r>
              <a:rPr lang="lv-LV" dirty="0" smtClean="0"/>
              <a:t>Viņš ir labsirdīgs, devīgs, nesavtīgs, mīlošs, piedodošs</a:t>
            </a:r>
            <a:endParaRPr lang="lv-LV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2697219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Algerian" pitchFamily="82" charset="0"/>
              </a:rPr>
              <a:t>Uzdevums</a:t>
            </a:r>
            <a:endParaRPr lang="ru-RU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dirty="0" smtClean="0"/>
              <a:t>Nosaki pasakā izceltajos teikumos tēlainās izteiksmes līdzekļus un izraksti tos! Uzraksti secinājumus par pasakas valodu!</a:t>
            </a:r>
          </a:p>
          <a:p>
            <a:pPr>
              <a:buFont typeface="Wingdings" pitchFamily="2" charset="2"/>
              <a:buChar char="q"/>
            </a:pPr>
            <a:r>
              <a:rPr lang="lv-LV" dirty="0" smtClean="0"/>
              <a:t>Salīdzinājumi;</a:t>
            </a:r>
          </a:p>
          <a:p>
            <a:pPr>
              <a:buFont typeface="Wingdings" pitchFamily="2" charset="2"/>
              <a:buChar char="q"/>
            </a:pPr>
            <a:r>
              <a:rPr lang="lv-LV" dirty="0" smtClean="0"/>
              <a:t>Epiteti;</a:t>
            </a:r>
          </a:p>
          <a:p>
            <a:pPr>
              <a:buFont typeface="Wingdings" pitchFamily="2" charset="2"/>
              <a:buChar char="q"/>
            </a:pPr>
            <a:r>
              <a:rPr lang="lv-LV" dirty="0" smtClean="0"/>
              <a:t>Metaforas;</a:t>
            </a:r>
          </a:p>
          <a:p>
            <a:pPr>
              <a:buFont typeface="Wingdings" pitchFamily="2" charset="2"/>
              <a:buChar char="q"/>
            </a:pPr>
            <a:endParaRPr lang="lv-LV" dirty="0" smtClean="0"/>
          </a:p>
          <a:p>
            <a:pPr>
              <a:buFont typeface="Wingdings" pitchFamily="2" charset="2"/>
              <a:buChar char="v"/>
            </a:pPr>
            <a:r>
              <a:rPr lang="lv-LV" dirty="0" smtClean="0"/>
              <a:t>Secinājums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0119809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Algerian" pitchFamily="82" charset="0"/>
              </a:rPr>
              <a:t>Mājas darbs</a:t>
            </a:r>
            <a:endParaRPr lang="ru-RU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dirty="0" smtClean="0"/>
              <a:t>Izlasīt pasakas fragmentu par kaķīša ciemošanos ķēniņa pilī (36.lpp. pēdējā rindkopa un  37.lpp.)</a:t>
            </a:r>
          </a:p>
          <a:p>
            <a:r>
              <a:rPr lang="lv-LV" dirty="0" smtClean="0"/>
              <a:t>Izraksti teikumus, kas liecina par apcerīgu, filozofisku noskaņu.</a:t>
            </a:r>
          </a:p>
          <a:p>
            <a:r>
              <a:rPr lang="lv-LV" dirty="0" smtClean="0"/>
              <a:t>Komentē kaķīša dzīves gudrību- «Kāpēc vairot sāpes? Lai vairojas labāk prieks!»!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616095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dirty="0" smtClean="0">
                <a:latin typeface="Balloon XBd TL" pitchFamily="66" charset="0"/>
              </a:rPr>
              <a:t>Stundas uzdevumi</a:t>
            </a:r>
            <a:endParaRPr lang="ru-RU" dirty="0">
              <a:latin typeface="Balloon XBd TL" pitchFamily="66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lv-LV" dirty="0" smtClean="0"/>
              <a:t>Veidot asociāciju tīklu par vārdu «balts»</a:t>
            </a:r>
          </a:p>
          <a:p>
            <a:pPr lvl="0"/>
            <a:r>
              <a:rPr lang="lv-LV" dirty="0" smtClean="0"/>
              <a:t> </a:t>
            </a:r>
            <a:r>
              <a:rPr lang="lv-LV" dirty="0"/>
              <a:t>Skatoties filmas fragmentus, pievērst uzmanību </a:t>
            </a:r>
            <a:r>
              <a:rPr lang="lv-LV" b="1" u="sng" dirty="0"/>
              <a:t>tēlu veidojumam</a:t>
            </a:r>
            <a:r>
              <a:rPr lang="lv-LV" dirty="0"/>
              <a:t>, </a:t>
            </a:r>
            <a:r>
              <a:rPr lang="lv-LV" b="1" u="sng" dirty="0"/>
              <a:t>pasakas noskaņai.</a:t>
            </a:r>
            <a:endParaRPr lang="ru-RU" b="1" u="sng" dirty="0"/>
          </a:p>
          <a:p>
            <a:pPr lvl="0"/>
            <a:r>
              <a:rPr lang="lv-LV" dirty="0"/>
              <a:t>Attīstīt prasmi strādāt ar literāru tekstu, spēt </a:t>
            </a:r>
            <a:r>
              <a:rPr lang="lv-LV" b="1" u="sng" dirty="0"/>
              <a:t>pamatot savas domas </a:t>
            </a:r>
            <a:r>
              <a:rPr lang="lv-LV" dirty="0"/>
              <a:t>ar citātiem no pasakas</a:t>
            </a:r>
            <a:r>
              <a:rPr lang="lv-LV" dirty="0" smtClean="0"/>
              <a:t>.</a:t>
            </a:r>
          </a:p>
          <a:p>
            <a:r>
              <a:rPr lang="lv-LV" dirty="0"/>
              <a:t>Mācīties </a:t>
            </a:r>
            <a:r>
              <a:rPr lang="lv-LV" b="1" u="sng" dirty="0"/>
              <a:t>strādāt ar leksiku</a:t>
            </a:r>
            <a:r>
              <a:rPr lang="lv-LV" dirty="0"/>
              <a:t>, </a:t>
            </a:r>
            <a:r>
              <a:rPr lang="lv-LV" b="1" u="sng" dirty="0"/>
              <a:t>noteikt tēlainās izteiksmes līdzekļus</a:t>
            </a:r>
            <a:r>
              <a:rPr lang="lv-LV" dirty="0"/>
              <a:t>, </a:t>
            </a:r>
            <a:r>
              <a:rPr lang="lv-LV" b="1" u="sng" dirty="0"/>
              <a:t>salīdzināt</a:t>
            </a:r>
            <a:r>
              <a:rPr lang="lv-LV" dirty="0"/>
              <a:t> rakstnieka un režisora izmantotos </a:t>
            </a:r>
            <a:r>
              <a:rPr lang="lv-LV" b="1" u="sng" dirty="0"/>
              <a:t>mākslinieciskos paņēmienus</a:t>
            </a:r>
            <a:r>
              <a:rPr lang="lv-LV" dirty="0"/>
              <a:t>. </a:t>
            </a:r>
            <a:endParaRPr lang="ru-RU" dirty="0"/>
          </a:p>
          <a:p>
            <a:pPr lvl="0"/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098328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lv-LV" sz="3100" dirty="0" smtClean="0">
                <a:solidFill>
                  <a:schemeClr val="accent1">
                    <a:lumMod val="75000"/>
                  </a:schemeClr>
                </a:solidFill>
                <a:latin typeface="Algerian" pitchFamily="82" charset="0"/>
              </a:rPr>
              <a:t>Raimonds Pauls/ Guntars Račs </a:t>
            </a:r>
            <a:br>
              <a:rPr lang="lv-LV" sz="3100" dirty="0" smtClean="0">
                <a:solidFill>
                  <a:schemeClr val="accent1">
                    <a:lumMod val="75000"/>
                  </a:schemeClr>
                </a:solidFill>
                <a:latin typeface="Algerian" pitchFamily="82" charset="0"/>
              </a:rPr>
            </a:br>
            <a:r>
              <a:rPr lang="lv-LV" dirty="0" smtClean="0">
                <a:solidFill>
                  <a:schemeClr val="accent1">
                    <a:lumMod val="75000"/>
                  </a:schemeClr>
                </a:solidFill>
                <a:latin typeface="Algerian" pitchFamily="82" charset="0"/>
              </a:rPr>
              <a:t>«Baltā dziesma»</a:t>
            </a:r>
            <a:endParaRPr lang="ru-RU" dirty="0">
              <a:solidFill>
                <a:schemeClr val="accent1">
                  <a:lumMod val="75000"/>
                </a:schemeClr>
              </a:solidFill>
              <a:latin typeface="Balloon XBd TL" pitchFamily="66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lv-LV" dirty="0" smtClean="0"/>
              <a:t>Baltas  ___________  kā piens, </a:t>
            </a:r>
          </a:p>
          <a:p>
            <a:r>
              <a:rPr lang="lv-LV" dirty="0" smtClean="0"/>
              <a:t> Tikai tu un vairs neviens. </a:t>
            </a:r>
          </a:p>
          <a:p>
            <a:r>
              <a:rPr lang="lv-LV" dirty="0" smtClean="0"/>
              <a:t>Balta, balta __________  mirdz, </a:t>
            </a:r>
          </a:p>
          <a:p>
            <a:r>
              <a:rPr lang="lv-LV" dirty="0" smtClean="0"/>
              <a:t>Balta, balta tava ______________</a:t>
            </a:r>
          </a:p>
          <a:p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lv-LV" dirty="0" smtClean="0"/>
              <a:t>Baltiem ___________ viss  klāts,</a:t>
            </a:r>
          </a:p>
          <a:p>
            <a:r>
              <a:rPr lang="lv-LV" dirty="0" smtClean="0"/>
              <a:t> Baltiem ___________ izrunāts, </a:t>
            </a:r>
          </a:p>
          <a:p>
            <a:r>
              <a:rPr lang="lv-LV" dirty="0" smtClean="0"/>
              <a:t>Baltiem ____________ uzaust rīts. </a:t>
            </a:r>
          </a:p>
          <a:p>
            <a:r>
              <a:rPr lang="lv-LV" dirty="0" smtClean="0"/>
              <a:t>Nāc ar mani, nāc man līdz.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062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26064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lv-LV" sz="3100" dirty="0" smtClean="0">
                <a:solidFill>
                  <a:schemeClr val="accent1">
                    <a:lumMod val="75000"/>
                  </a:schemeClr>
                </a:solidFill>
                <a:latin typeface="Algerian" pitchFamily="82" charset="0"/>
              </a:rPr>
              <a:t>Raimonds Pauls/ Guntars Račs </a:t>
            </a:r>
            <a:br>
              <a:rPr lang="lv-LV" sz="3100" dirty="0" smtClean="0">
                <a:solidFill>
                  <a:schemeClr val="accent1">
                    <a:lumMod val="75000"/>
                  </a:schemeClr>
                </a:solidFill>
                <a:latin typeface="Algerian" pitchFamily="82" charset="0"/>
              </a:rPr>
            </a:br>
            <a:r>
              <a:rPr lang="lv-LV" dirty="0" smtClean="0">
                <a:solidFill>
                  <a:schemeClr val="accent1">
                    <a:lumMod val="75000"/>
                  </a:schemeClr>
                </a:solidFill>
                <a:latin typeface="Algerian" pitchFamily="82" charset="0"/>
              </a:rPr>
              <a:t>«Baltā dziesma»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28800"/>
            <a:ext cx="4038600" cy="4497363"/>
          </a:xfrm>
        </p:spPr>
        <p:txBody>
          <a:bodyPr/>
          <a:lstStyle/>
          <a:p>
            <a:r>
              <a:rPr lang="lv-LV" dirty="0" smtClean="0"/>
              <a:t>Tik balta, balta _____________ </a:t>
            </a:r>
          </a:p>
          <a:p>
            <a:r>
              <a:rPr lang="lv-LV" dirty="0" smtClean="0"/>
              <a:t>Pār mūsu galvām mirdz. </a:t>
            </a:r>
          </a:p>
          <a:p>
            <a:r>
              <a:rPr lang="lv-LV" dirty="0" smtClean="0"/>
              <a:t>Tik balta, balta _____________ </a:t>
            </a:r>
          </a:p>
          <a:p>
            <a:r>
              <a:rPr lang="lv-LV" dirty="0" smtClean="0"/>
              <a:t>Kā tava sirds. </a:t>
            </a:r>
          </a:p>
          <a:p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lv-LV" dirty="0" smtClean="0"/>
              <a:t>Baltiem ____________ pļava zied </a:t>
            </a:r>
          </a:p>
          <a:p>
            <a:r>
              <a:rPr lang="lv-LV" dirty="0" smtClean="0"/>
              <a:t>Baltiem ____________ laime iet. </a:t>
            </a:r>
          </a:p>
          <a:p>
            <a:r>
              <a:rPr lang="lv-LV" dirty="0" smtClean="0"/>
              <a:t>Esi vienmēr līdzās man,</a:t>
            </a:r>
          </a:p>
          <a:p>
            <a:r>
              <a:rPr lang="lv-LV" dirty="0" smtClean="0"/>
              <a:t> Kad šī baltā _______________skan</a:t>
            </a:r>
          </a:p>
          <a:p>
            <a:endParaRPr lang="lv-LV" dirty="0"/>
          </a:p>
          <a:p>
            <a:r>
              <a:rPr lang="lv-LV" sz="1800" b="1" dirty="0" smtClean="0">
                <a:solidFill>
                  <a:srgbClr val="0070C0"/>
                </a:solidFill>
              </a:rPr>
              <a:t>https://www.youtube.com/watch?v=1rB_JF1IExg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395386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lv-LV" dirty="0" smtClean="0">
                <a:solidFill>
                  <a:schemeClr val="accent1">
                    <a:lumMod val="75000"/>
                  </a:schemeClr>
                </a:solidFill>
                <a:latin typeface="Algerian" pitchFamily="82" charset="0"/>
              </a:rPr>
              <a:t>K.Skalbes pasaka «Kaķīša dzirnaviņas»</a:t>
            </a:r>
            <a:endParaRPr lang="ru-RU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988840"/>
            <a:ext cx="8229600" cy="4137323"/>
          </a:xfrm>
        </p:spPr>
        <p:txBody>
          <a:bodyPr>
            <a:normAutofit fontScale="92500" lnSpcReduction="10000"/>
          </a:bodyPr>
          <a:lstStyle/>
          <a:p>
            <a:r>
              <a:rPr lang="lv-LV" dirty="0" smtClean="0"/>
              <a:t>A</a:t>
            </a:r>
            <a:r>
              <a:rPr lang="en-US" dirty="0" err="1" smtClean="0"/>
              <a:t>nimāciju</a:t>
            </a:r>
            <a:r>
              <a:rPr lang="en-US" dirty="0" smtClean="0"/>
              <a:t> </a:t>
            </a:r>
            <a:r>
              <a:rPr lang="en-US" dirty="0" err="1"/>
              <a:t>filmu</a:t>
            </a:r>
            <a:r>
              <a:rPr lang="en-US" dirty="0"/>
              <a:t> </a:t>
            </a:r>
            <a:r>
              <a:rPr lang="en-US" dirty="0" err="1" smtClean="0"/>
              <a:t>studija</a:t>
            </a:r>
            <a:r>
              <a:rPr lang="lv-LV" dirty="0" smtClean="0"/>
              <a:t> </a:t>
            </a:r>
            <a:r>
              <a:rPr lang="en-US" b="1" dirty="0" smtClean="0">
                <a:solidFill>
                  <a:schemeClr val="accent1">
                    <a:lumMod val="75000"/>
                  </a:schemeClr>
                </a:solidFill>
              </a:rPr>
              <a:t>„</a:t>
            </a:r>
            <a:r>
              <a:rPr lang="en-US" b="1" dirty="0" err="1">
                <a:solidFill>
                  <a:schemeClr val="accent1">
                    <a:lumMod val="75000"/>
                  </a:schemeClr>
                </a:solidFill>
              </a:rPr>
              <a:t>Dauka</a:t>
            </a:r>
            <a:r>
              <a:rPr lang="en-US" b="1" dirty="0">
                <a:solidFill>
                  <a:schemeClr val="accent1">
                    <a:lumMod val="75000"/>
                  </a:schemeClr>
                </a:solidFill>
              </a:rPr>
              <a:t>” </a:t>
            </a:r>
            <a:r>
              <a:rPr lang="lv-LV" b="1" dirty="0" smtClean="0">
                <a:solidFill>
                  <a:schemeClr val="accent1">
                    <a:lumMod val="75000"/>
                  </a:schemeClr>
                </a:solidFill>
              </a:rPr>
              <a:t>, 1994.</a:t>
            </a:r>
          </a:p>
          <a:p>
            <a:endParaRPr lang="lv-LV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r>
              <a:rPr lang="lv-LV" dirty="0" smtClean="0"/>
              <a:t>Režisore: </a:t>
            </a:r>
            <a:r>
              <a:rPr lang="lv-LV" b="1" dirty="0" smtClean="0">
                <a:solidFill>
                  <a:schemeClr val="accent1">
                    <a:lumMod val="75000"/>
                  </a:schemeClr>
                </a:solidFill>
              </a:rPr>
              <a:t>Roze Stiebra</a:t>
            </a:r>
          </a:p>
          <a:p>
            <a:endParaRPr lang="lv-LV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r>
              <a:rPr lang="lv-LV" dirty="0" smtClean="0"/>
              <a:t>Komponists</a:t>
            </a:r>
            <a:r>
              <a:rPr lang="lv-LV" b="1" dirty="0" smtClean="0">
                <a:solidFill>
                  <a:schemeClr val="accent1">
                    <a:lumMod val="75000"/>
                  </a:schemeClr>
                </a:solidFill>
              </a:rPr>
              <a:t>: Uģis Prauliņš</a:t>
            </a:r>
          </a:p>
          <a:p>
            <a:endParaRPr lang="lv-LV" b="1" dirty="0">
              <a:solidFill>
                <a:schemeClr val="accent1">
                  <a:lumMod val="75000"/>
                </a:schemeClr>
              </a:solidFill>
            </a:endParaRPr>
          </a:p>
          <a:p>
            <a:r>
              <a:rPr lang="lv-LV" b="1" dirty="0" smtClean="0">
                <a:solidFill>
                  <a:srgbClr val="0070C0"/>
                </a:solidFill>
              </a:rPr>
              <a:t>http://www.pasakas.net/pasaku_kino/kakisa_dzirnavinas/kakisa_dzirnavinas/</a:t>
            </a:r>
          </a:p>
          <a:p>
            <a:endParaRPr lang="ru-RU" b="1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06144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Algerian" pitchFamily="82" charset="0"/>
              </a:rPr>
              <a:t>Darbs ar tekstu</a:t>
            </a:r>
            <a:endParaRPr lang="ru-RU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dirty="0" smtClean="0"/>
              <a:t>Darbs ar teksta fragmentiem no pasakas- A.Kalves, </a:t>
            </a:r>
            <a:r>
              <a:rPr lang="lv-LV" dirty="0" err="1" smtClean="0"/>
              <a:t>I.Stikānes</a:t>
            </a:r>
            <a:r>
              <a:rPr lang="lv-LV" dirty="0" smtClean="0"/>
              <a:t> grāmata  «Literatūra 7.klasei. Vērtību pasaule», LVA, 2011.</a:t>
            </a:r>
          </a:p>
          <a:p>
            <a:r>
              <a:rPr lang="lv-LV" dirty="0" smtClean="0"/>
              <a:t>35.- 37.lpp.- 3 nelieli fragmenti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854114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Algerian" pitchFamily="82" charset="0"/>
              </a:rPr>
              <a:t>Darbs ar leksiku</a:t>
            </a:r>
            <a:endParaRPr lang="ru-RU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b="1" i="1" dirty="0" err="1" smtClean="0"/>
              <a:t>Bij</a:t>
            </a:r>
            <a:r>
              <a:rPr lang="lv-LV" dirty="0" err="1" smtClean="0"/>
              <a:t>-bija</a:t>
            </a:r>
            <a:endParaRPr lang="lv-LV" dirty="0" smtClean="0"/>
          </a:p>
          <a:p>
            <a:r>
              <a:rPr lang="lv-LV" b="1" i="1" dirty="0" smtClean="0"/>
              <a:t>Gaņģis</a:t>
            </a:r>
            <a:r>
              <a:rPr lang="lv-LV" dirty="0" smtClean="0"/>
              <a:t>- skreja dzirnavās- atsevišķs nodalījums dzirnavās ar malšanas ierīcēm, kas piemērotas noteikta </a:t>
            </a:r>
            <a:r>
              <a:rPr lang="lv-LV" dirty="0" err="1" smtClean="0"/>
              <a:t>rupjuma</a:t>
            </a:r>
            <a:r>
              <a:rPr lang="lv-LV" dirty="0" smtClean="0"/>
              <a:t> miltu un putraimu malšanai</a:t>
            </a:r>
          </a:p>
          <a:p>
            <a:r>
              <a:rPr lang="lv-LV" b="1" i="1" dirty="0" err="1" smtClean="0"/>
              <a:t>Apenītis</a:t>
            </a:r>
            <a:r>
              <a:rPr lang="lv-LV" dirty="0" err="1" smtClean="0"/>
              <a:t>-apinis</a:t>
            </a:r>
            <a:endParaRPr lang="lv-LV" dirty="0" smtClean="0"/>
          </a:p>
          <a:p>
            <a:r>
              <a:rPr lang="lv-LV" b="1" i="1" dirty="0" smtClean="0"/>
              <a:t>Stīga</a:t>
            </a:r>
            <a:r>
              <a:rPr lang="lv-LV" dirty="0" smtClean="0"/>
              <a:t>- auga daļa ar gariem, tieviem posmiem</a:t>
            </a:r>
          </a:p>
          <a:p>
            <a:r>
              <a:rPr lang="lv-LV" b="1" i="1" dirty="0" smtClean="0"/>
              <a:t>Dzirnas</a:t>
            </a:r>
            <a:r>
              <a:rPr lang="lv-LV" dirty="0" smtClean="0"/>
              <a:t>-dzirnavas</a:t>
            </a:r>
          </a:p>
          <a:p>
            <a:r>
              <a:rPr lang="lv-LV" b="1" i="1" dirty="0" smtClean="0"/>
              <a:t>Malējs</a:t>
            </a:r>
            <a:r>
              <a:rPr lang="lv-LV" dirty="0" smtClean="0"/>
              <a:t>- tas, kas atvedis labību malšanai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620587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Algerian" pitchFamily="82" charset="0"/>
              </a:rPr>
              <a:t>Darbs ar leksiku</a:t>
            </a:r>
            <a:endParaRPr lang="ru-RU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lv-LV" b="1" i="1" dirty="0" smtClean="0"/>
              <a:t>Melderis</a:t>
            </a:r>
            <a:r>
              <a:rPr lang="lv-LV" dirty="0" smtClean="0"/>
              <a:t>-dzirnavnieks</a:t>
            </a:r>
          </a:p>
          <a:p>
            <a:r>
              <a:rPr lang="lv-LV" b="1" i="1" dirty="0" smtClean="0"/>
              <a:t>Stabulēt</a:t>
            </a:r>
            <a:r>
              <a:rPr lang="lv-LV" dirty="0" smtClean="0"/>
              <a:t>- radīt mūzikai līdzīgas skaņas</a:t>
            </a:r>
          </a:p>
          <a:p>
            <a:r>
              <a:rPr lang="lv-LV" b="1" i="1" dirty="0" smtClean="0"/>
              <a:t>Precinieks</a:t>
            </a:r>
            <a:r>
              <a:rPr lang="lv-LV" dirty="0" smtClean="0"/>
              <a:t>- vīrietis, kurš grib precēt</a:t>
            </a:r>
          </a:p>
          <a:p>
            <a:r>
              <a:rPr lang="lv-LV" b="1" i="1" dirty="0" smtClean="0"/>
              <a:t>Pūrs</a:t>
            </a:r>
            <a:r>
              <a:rPr lang="lv-LV" dirty="0" smtClean="0"/>
              <a:t>- manta, kas pieder līgavai apprecoties</a:t>
            </a:r>
          </a:p>
          <a:p>
            <a:r>
              <a:rPr lang="lv-LV" b="1" i="1" dirty="0" smtClean="0"/>
              <a:t>Ieķīlāt</a:t>
            </a:r>
            <a:r>
              <a:rPr lang="lv-LV" dirty="0" smtClean="0"/>
              <a:t>- nodot īpašumu par ķīlu</a:t>
            </a:r>
          </a:p>
          <a:p>
            <a:r>
              <a:rPr lang="lv-LV" b="1" i="1" dirty="0" smtClean="0"/>
              <a:t>Runcis</a:t>
            </a:r>
            <a:r>
              <a:rPr lang="lv-LV" dirty="0" smtClean="0"/>
              <a:t>-vīriešu kārtas kaķis</a:t>
            </a:r>
          </a:p>
          <a:p>
            <a:r>
              <a:rPr lang="lv-LV" b="1" i="1" dirty="0" smtClean="0"/>
              <a:t>Lāde</a:t>
            </a:r>
            <a:r>
              <a:rPr lang="lv-LV" dirty="0" smtClean="0"/>
              <a:t>-kaste</a:t>
            </a:r>
          </a:p>
          <a:p>
            <a:r>
              <a:rPr lang="lv-LV" b="1" i="1" dirty="0" smtClean="0"/>
              <a:t>Izdot</a:t>
            </a:r>
            <a:r>
              <a:rPr lang="lv-LV" dirty="0" smtClean="0"/>
              <a:t> (meitas)- izprecināt</a:t>
            </a:r>
          </a:p>
          <a:p>
            <a:r>
              <a:rPr lang="lv-LV" b="1" dirty="0" smtClean="0"/>
              <a:t>Skubināt</a:t>
            </a:r>
            <a:r>
              <a:rPr lang="lv-LV" dirty="0" smtClean="0"/>
              <a:t>- steidzināt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14786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Algerian" pitchFamily="82" charset="0"/>
              </a:rPr>
              <a:t>Uzdevumi</a:t>
            </a:r>
            <a:endParaRPr lang="ru-RU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dirty="0" smtClean="0"/>
              <a:t>Aizpildi tabulu! Izraksti teikumus, kas K.Skalbes pasakā atklāj priecīgu, skumju, traģisku  noskaņu!    </a:t>
            </a:r>
          </a:p>
          <a:p>
            <a:r>
              <a:rPr lang="lv-LV" dirty="0" smtClean="0"/>
              <a:t>Uzraksti, par ko tēlotā situācija, pārdzīvojumi un noskaņa rosina domāt lasītāju! </a:t>
            </a:r>
          </a:p>
          <a:p>
            <a:pPr>
              <a:buFont typeface="Wingdings" pitchFamily="2" charset="2"/>
              <a:buChar char="q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24434437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99</TotalTime>
  <Words>479</Words>
  <Application>Microsoft Office PowerPoint</Application>
  <PresentationFormat>Экран (4:3)</PresentationFormat>
  <Paragraphs>74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Тема Office</vt:lpstr>
      <vt:lpstr>K.Skalbes pasakas „Kaķīša dzirnaviņas” noskaņa, valodas īpatnības un mākslinieciskais veidojums.</vt:lpstr>
      <vt:lpstr>Stundas uzdevumi</vt:lpstr>
      <vt:lpstr>Raimonds Pauls/ Guntars Račs  «Baltā dziesma»</vt:lpstr>
      <vt:lpstr>Raimonds Pauls/ Guntars Račs  «Baltā dziesma»</vt:lpstr>
      <vt:lpstr>K.Skalbes pasaka «Kaķīša dzirnaviņas»</vt:lpstr>
      <vt:lpstr>Darbs ar tekstu</vt:lpstr>
      <vt:lpstr>Darbs ar leksiku</vt:lpstr>
      <vt:lpstr>Darbs ar leksiku</vt:lpstr>
      <vt:lpstr>Uzdevumi</vt:lpstr>
      <vt:lpstr>Uzdevums</vt:lpstr>
      <vt:lpstr>Uzdevums</vt:lpstr>
      <vt:lpstr>Mājas darbs</vt:lpstr>
    </vt:vector>
  </TitlesOfParts>
  <Company>*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http://www.pasakas.net/pasaku_kino/kakisa_dzirnavinas/kakisa_dzirnavinas/</dc:title>
  <dc:creator>admin</dc:creator>
  <cp:lastModifiedBy>admin</cp:lastModifiedBy>
  <cp:revision>10</cp:revision>
  <dcterms:created xsi:type="dcterms:W3CDTF">2015-11-09T18:11:32Z</dcterms:created>
  <dcterms:modified xsi:type="dcterms:W3CDTF">2015-11-12T20:54:08Z</dcterms:modified>
</cp:coreProperties>
</file>

<file path=docProps/thumbnail.jpeg>
</file>