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u-R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p>
            <a:fld id="{1D8BD707-D9CF-40AE-B4C6-C98DA3205C09}"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p>
            <a:fld id="{1D8BD707-D9CF-40AE-B4C6-C98DA3205C09}"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p>
            <a:fld id="{1D8BD707-D9CF-40AE-B4C6-C98DA3205C09}" type="datetimeFigureOut">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ln w="19050">
                  <a:solidFill>
                    <a:schemeClr val="tx2">
                      <a:tint val="1000"/>
                    </a:schemeClr>
                  </a:solidFill>
                  <a:prstDash val="solid"/>
                </a:ln>
                <a:solidFill>
                  <a:schemeClr val="accent3">
                    <a:lumMod val="50000"/>
                  </a:schemeClr>
                </a:solidFill>
                <a:effectLst>
                  <a:outerShdw blurRad="50000" dist="50800" dir="7500000" algn="tl">
                    <a:srgbClr val="000000">
                      <a:shade val="5000"/>
                      <a:alpha val="35000"/>
                    </a:srgbClr>
                  </a:outerShdw>
                </a:effectLst>
              </a:rPr>
              <a:t>The Rabbit and the Tuttle</a:t>
            </a:r>
            <a:endParaRPr lang="en-US" sz="5400" b="1" dirty="0">
              <a:ln w="19050">
                <a:solidFill>
                  <a:schemeClr val="tx2">
                    <a:tint val="1000"/>
                  </a:schemeClr>
                </a:solidFill>
                <a:prstDash val="solid"/>
              </a:ln>
              <a:solidFill>
                <a:schemeClr val="accent3">
                  <a:lumMod val="50000"/>
                </a:schemeClr>
              </a:solidFill>
              <a:effectLst>
                <a:outerShdw blurRad="50000" dist="50800" dir="7500000" algn="tl">
                  <a:srgbClr val="000000">
                    <a:shade val="5000"/>
                    <a:alpha val="35000"/>
                  </a:srgbClr>
                </a:outerShdw>
              </a:effectLst>
            </a:endParaRPr>
          </a:p>
        </p:txBody>
      </p:sp>
      <p:sp>
        <p:nvSpPr>
          <p:cNvPr id="3" name="Subtitle 2"/>
          <p:cNvSpPr>
            <a:spLocks noGrp="1"/>
          </p:cNvSpPr>
          <p:nvPr>
            <p:ph type="subTitle" idx="1"/>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A Moral Story </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en-US" dirty="0" smtClean="0"/>
              <a:t>		</a:t>
            </a:r>
            <a:r>
              <a:rPr lang="en-US" sz="3600" dirty="0" smtClean="0">
                <a:solidFill>
                  <a:schemeClr val="accent3">
                    <a:lumMod val="50000"/>
                  </a:schemeClr>
                </a:solidFill>
              </a:rPr>
              <a:t>Suddenly</a:t>
            </a:r>
            <a:r>
              <a:rPr lang="en-US" sz="3600" dirty="0" smtClean="0">
                <a:solidFill>
                  <a:schemeClr val="accent3">
                    <a:lumMod val="50000"/>
                  </a:schemeClr>
                </a:solidFill>
              </a:rPr>
              <a:t>, he stopped and couldn’t believe his eyes: the turtle was almost at the finish line! “That’s impossible!” cried the rabbit.  He tried to run faster but he couldn’t because he was so full. The turtle crossed the finish line and won the race.</a:t>
            </a:r>
            <a:endParaRPr lang="ru-RU" sz="3600" dirty="0" smtClean="0">
              <a:solidFill>
                <a:schemeClr val="accent3">
                  <a:lumMod val="50000"/>
                </a:schemeClr>
              </a:solidFill>
            </a:endParaRPr>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pic>
        <p:nvPicPr>
          <p:cNvPr id="4" name="Image 16"/>
          <p:cNvPicPr>
            <a:picLocks noGrp="1"/>
          </p:cNvPicPr>
          <p:nvPr>
            <p:ph idx="1"/>
          </p:nvPr>
        </p:nvPicPr>
        <p:blipFill>
          <a:blip r:embed="rId2" cstate="print"/>
          <a:srcRect/>
          <a:stretch>
            <a:fillRect/>
          </a:stretch>
        </p:blipFill>
        <p:spPr bwMode="auto">
          <a:xfrm>
            <a:off x="990600" y="1143000"/>
            <a:ext cx="6934200" cy="449580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en-US" dirty="0" smtClean="0"/>
              <a:t>		</a:t>
            </a:r>
            <a:r>
              <a:rPr lang="en-US" sz="4000" dirty="0" smtClean="0">
                <a:solidFill>
                  <a:schemeClr val="accent3">
                    <a:lumMod val="50000"/>
                  </a:schemeClr>
                </a:solidFill>
              </a:rPr>
              <a:t>The </a:t>
            </a:r>
            <a:r>
              <a:rPr lang="en-US" sz="4000" dirty="0" smtClean="0">
                <a:solidFill>
                  <a:schemeClr val="accent3">
                    <a:lumMod val="50000"/>
                  </a:schemeClr>
                </a:solidFill>
              </a:rPr>
              <a:t>turtle looked at the rabbit and said “Slow but steady wins the race.” The arrogant rabbit realized his mistake. He felt sorry for making fun of the hard-working turtle. So, he decided to apologize to her.</a:t>
            </a:r>
            <a:endParaRPr lang="ru-RU" sz="4000" dirty="0" smtClean="0">
              <a:solidFill>
                <a:schemeClr val="accent3">
                  <a:lumMod val="50000"/>
                </a:schemeClr>
              </a:solidFill>
            </a:endParaRPr>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dirty="0"/>
          </a:p>
        </p:txBody>
      </p:sp>
      <p:sp>
        <p:nvSpPr>
          <p:cNvPr id="3" name="Content Placeholder 2"/>
          <p:cNvSpPr>
            <a:spLocks noGrp="1"/>
          </p:cNvSpPr>
          <p:nvPr>
            <p:ph idx="1"/>
          </p:nvPr>
        </p:nvSpPr>
        <p:spPr/>
        <p:txBody>
          <a:bodyPr/>
          <a:lstStyle/>
          <a:p>
            <a:endParaRPr lang="ru-RU"/>
          </a:p>
        </p:txBody>
      </p:sp>
      <p:pic>
        <p:nvPicPr>
          <p:cNvPr id="4" name="Image 25"/>
          <p:cNvPicPr/>
          <p:nvPr/>
        </p:nvPicPr>
        <p:blipFill>
          <a:blip r:embed="rId2" cstate="print"/>
          <a:srcRect/>
          <a:stretch>
            <a:fillRect/>
          </a:stretch>
        </p:blipFill>
        <p:spPr bwMode="auto">
          <a:xfrm>
            <a:off x="990600" y="1447800"/>
            <a:ext cx="6477000" cy="434340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dirty="0" smtClean="0"/>
              <a:t>1</a:t>
            </a:r>
            <a:r>
              <a:rPr lang="en-US" dirty="0" smtClean="0"/>
              <a:t>. </a:t>
            </a:r>
            <a:r>
              <a:rPr lang="en-US" sz="3100" b="1" u="sng" dirty="0"/>
              <a:t>Read the story and complete the following table:</a:t>
            </a:r>
            <a:r>
              <a:rPr lang="en-US" sz="3100" b="1" dirty="0"/>
              <a:t> </a:t>
            </a:r>
            <a:r>
              <a:rPr lang="ru-RU" dirty="0"/>
              <a:t/>
            </a:r>
            <a:br>
              <a:rPr lang="ru-RU" dirty="0"/>
            </a:br>
            <a:endParaRPr lang="ru-RU" dirty="0"/>
          </a:p>
        </p:txBody>
      </p:sp>
      <p:graphicFrame>
        <p:nvGraphicFramePr>
          <p:cNvPr id="4" name="Content Placeholder 3"/>
          <p:cNvGraphicFramePr>
            <a:graphicFrameLocks noGrp="1"/>
          </p:cNvGraphicFramePr>
          <p:nvPr>
            <p:ph idx="1"/>
          </p:nvPr>
        </p:nvGraphicFramePr>
        <p:xfrm>
          <a:off x="457200" y="1600200"/>
          <a:ext cx="8229600" cy="4343400"/>
        </p:xfrm>
        <a:graphic>
          <a:graphicData uri="http://schemas.openxmlformats.org/drawingml/2006/table">
            <a:tbl>
              <a:tblPr firstRow="1" bandRow="1">
                <a:tableStyleId>{F5AB1C69-6EDB-4FF4-983F-18BD219EF322}</a:tableStyleId>
              </a:tblPr>
              <a:tblGrid>
                <a:gridCol w="2743200"/>
                <a:gridCol w="2743200"/>
                <a:gridCol w="2743200"/>
              </a:tblGrid>
              <a:tr h="1883884">
                <a:tc>
                  <a:txBody>
                    <a:bodyPr/>
                    <a:lstStyle/>
                    <a:p>
                      <a:pPr algn="ctr"/>
                      <a:r>
                        <a:rPr lang="en-US" sz="4000" b="1" kern="1200" dirty="0" smtClean="0">
                          <a:solidFill>
                            <a:schemeClr val="accent3">
                              <a:lumMod val="50000"/>
                            </a:schemeClr>
                          </a:solidFill>
                          <a:latin typeface="+mn-lt"/>
                          <a:ea typeface="+mn-ea"/>
                          <a:cs typeface="+mn-cs"/>
                        </a:rPr>
                        <a:t>Principal characters:</a:t>
                      </a:r>
                      <a:endParaRPr lang="ru-RU" sz="4000" dirty="0">
                        <a:solidFill>
                          <a:schemeClr val="accent3">
                            <a:lumMod val="50000"/>
                          </a:schemeClr>
                        </a:solidFill>
                      </a:endParaRPr>
                    </a:p>
                  </a:txBody>
                  <a:tcPr/>
                </a:tc>
                <a:tc>
                  <a:txBody>
                    <a:bodyPr/>
                    <a:lstStyle/>
                    <a:p>
                      <a:pPr algn="ctr"/>
                      <a:r>
                        <a:rPr lang="en-US" sz="4000" b="1" kern="1200" dirty="0" smtClean="0">
                          <a:solidFill>
                            <a:schemeClr val="accent3">
                              <a:lumMod val="50000"/>
                            </a:schemeClr>
                          </a:solidFill>
                          <a:latin typeface="+mn-lt"/>
                          <a:ea typeface="+mn-ea"/>
                          <a:cs typeface="+mn-cs"/>
                        </a:rPr>
                        <a:t>Place:</a:t>
                      </a:r>
                      <a:endParaRPr lang="ru-RU" sz="4000" dirty="0">
                        <a:solidFill>
                          <a:schemeClr val="accent3">
                            <a:lumMod val="50000"/>
                          </a:schemeClr>
                        </a:solidFill>
                      </a:endParaRPr>
                    </a:p>
                  </a:txBody>
                  <a:tcPr/>
                </a:tc>
                <a:tc>
                  <a:txBody>
                    <a:bodyPr/>
                    <a:lstStyle/>
                    <a:p>
                      <a:pPr algn="ctr"/>
                      <a:r>
                        <a:rPr lang="en-US" sz="4000" b="1" kern="1200" dirty="0" smtClean="0">
                          <a:solidFill>
                            <a:schemeClr val="accent3">
                              <a:lumMod val="50000"/>
                            </a:schemeClr>
                          </a:solidFill>
                          <a:latin typeface="+mn-lt"/>
                          <a:ea typeface="+mn-ea"/>
                          <a:cs typeface="+mn-cs"/>
                        </a:rPr>
                        <a:t>Time:</a:t>
                      </a:r>
                      <a:endParaRPr lang="ru-RU" sz="4000" dirty="0">
                        <a:solidFill>
                          <a:schemeClr val="accent3">
                            <a:lumMod val="50000"/>
                          </a:schemeClr>
                        </a:solidFill>
                      </a:endParaRPr>
                    </a:p>
                  </a:txBody>
                  <a:tcPr/>
                </a:tc>
              </a:tr>
              <a:tr h="2459516">
                <a:tc>
                  <a:txBody>
                    <a:bodyPr/>
                    <a:lstStyle/>
                    <a:p>
                      <a:endParaRPr lang="ru-RU" dirty="0"/>
                    </a:p>
                  </a:txBody>
                  <a:tcPr/>
                </a:tc>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200" b="1" u="sng" dirty="0" smtClean="0"/>
              <a:t>2. Focus </a:t>
            </a:r>
            <a:r>
              <a:rPr lang="en-US" sz="3200" b="1" u="sng" dirty="0"/>
              <a:t>on paragraph 2 and find idiom meaning: </a:t>
            </a:r>
            <a:r>
              <a:rPr lang="ru-RU" sz="3200" dirty="0"/>
              <a:t/>
            </a:r>
            <a:br>
              <a:rPr lang="ru-RU" sz="3200" dirty="0"/>
            </a:br>
            <a:endParaRPr lang="ru-RU" sz="3200" dirty="0"/>
          </a:p>
        </p:txBody>
      </p:sp>
      <p:graphicFrame>
        <p:nvGraphicFramePr>
          <p:cNvPr id="4" name="Content Placeholder 3"/>
          <p:cNvGraphicFramePr>
            <a:graphicFrameLocks noGrp="1"/>
          </p:cNvGraphicFramePr>
          <p:nvPr>
            <p:ph idx="1"/>
          </p:nvPr>
        </p:nvGraphicFramePr>
        <p:xfrm>
          <a:off x="457200" y="1600200"/>
          <a:ext cx="8229600" cy="4724400"/>
        </p:xfrm>
        <a:graphic>
          <a:graphicData uri="http://schemas.openxmlformats.org/drawingml/2006/table">
            <a:tbl>
              <a:tblPr firstRow="1" bandRow="1">
                <a:tableStyleId>{8799B23B-EC83-4686-B30A-512413B5E67A}</a:tableStyleId>
              </a:tblPr>
              <a:tblGrid>
                <a:gridCol w="4114800"/>
                <a:gridCol w="4114800"/>
              </a:tblGrid>
              <a:tr h="2362200">
                <a:tc>
                  <a:txBody>
                    <a:bodyPr/>
                    <a:lstStyle/>
                    <a:p>
                      <a:r>
                        <a:rPr lang="en-US" sz="3600" b="1" kern="1200" dirty="0" smtClean="0">
                          <a:solidFill>
                            <a:schemeClr val="accent3">
                              <a:lumMod val="50000"/>
                            </a:schemeClr>
                          </a:solidFill>
                          <a:latin typeface="+mn-lt"/>
                          <a:ea typeface="+mn-ea"/>
                          <a:cs typeface="+mn-cs"/>
                        </a:rPr>
                        <a:t>To walk very slowly: </a:t>
                      </a:r>
                      <a:endParaRPr lang="ru-RU" sz="3600" dirty="0">
                        <a:solidFill>
                          <a:schemeClr val="accent3">
                            <a:lumMod val="50000"/>
                          </a:schemeClr>
                        </a:solidFill>
                      </a:endParaRPr>
                    </a:p>
                  </a:txBody>
                  <a:tcPr/>
                </a:tc>
                <a:tc>
                  <a:txBody>
                    <a:bodyPr/>
                    <a:lstStyle/>
                    <a:p>
                      <a:endParaRPr lang="ru-RU"/>
                    </a:p>
                  </a:txBody>
                  <a:tcPr/>
                </a:tc>
              </a:tr>
              <a:tr h="2362200">
                <a:tc>
                  <a:txBody>
                    <a:bodyPr/>
                    <a:lstStyle/>
                    <a:p>
                      <a:r>
                        <a:rPr lang="en-US" sz="3600" kern="1200" dirty="0" smtClean="0">
                          <a:solidFill>
                            <a:schemeClr val="accent3">
                              <a:lumMod val="50000"/>
                            </a:schemeClr>
                          </a:solidFill>
                          <a:latin typeface="+mn-lt"/>
                          <a:ea typeface="+mn-ea"/>
                          <a:cs typeface="+mn-cs"/>
                        </a:rPr>
                        <a:t>To run very fast: </a:t>
                      </a:r>
                      <a:endParaRPr lang="ru-RU" sz="3600" dirty="0">
                        <a:solidFill>
                          <a:schemeClr val="accent3">
                            <a:lumMod val="50000"/>
                          </a:schemeClr>
                        </a:solidFill>
                      </a:endParaRPr>
                    </a:p>
                  </a:txBody>
                  <a:tcPr/>
                </a:tc>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200" b="1" u="sng" dirty="0" smtClean="0"/>
              <a:t>3. Tick </a:t>
            </a:r>
            <a:r>
              <a:rPr lang="en-US" sz="3200" b="1" u="sng" dirty="0"/>
              <a:t>the right sentence that better describe the rabbit and the turtle : </a:t>
            </a:r>
            <a:r>
              <a:rPr lang="ru-RU" sz="3200" dirty="0"/>
              <a:t/>
            </a:r>
            <a:br>
              <a:rPr lang="ru-RU" sz="3200" dirty="0"/>
            </a:br>
            <a:endParaRPr lang="ru-RU" sz="32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dirty="0">
                <a:solidFill>
                  <a:schemeClr val="accent3">
                    <a:lumMod val="50000"/>
                  </a:schemeClr>
                </a:solidFill>
              </a:rPr>
              <a:t>The turtle and the rabbit are fast and steady.  </a:t>
            </a:r>
            <a:r>
              <a:rPr lang="en-US" dirty="0">
                <a:solidFill>
                  <a:schemeClr val="accent3">
                    <a:lumMod val="50000"/>
                  </a:schemeClr>
                </a:solidFill>
                <a:sym typeface="Wingdings"/>
              </a:rPr>
              <a:t></a:t>
            </a:r>
            <a:endParaRPr lang="ru-RU" dirty="0">
              <a:solidFill>
                <a:schemeClr val="accent3">
                  <a:lumMod val="50000"/>
                </a:schemeClr>
              </a:solidFill>
            </a:endParaRPr>
          </a:p>
          <a:p>
            <a:r>
              <a:rPr lang="en-US" dirty="0">
                <a:solidFill>
                  <a:schemeClr val="accent3">
                    <a:lumMod val="50000"/>
                  </a:schemeClr>
                </a:solidFill>
              </a:rPr>
              <a:t>The rabbit is fast and lazy whereas the turtle is slow and hardworking   </a:t>
            </a:r>
            <a:r>
              <a:rPr lang="en-US" dirty="0">
                <a:solidFill>
                  <a:schemeClr val="accent3">
                    <a:lumMod val="50000"/>
                  </a:schemeClr>
                </a:solidFill>
                <a:sym typeface="Wingdings"/>
              </a:rPr>
              <a:t></a:t>
            </a:r>
            <a:endParaRPr lang="ru-RU" dirty="0">
              <a:solidFill>
                <a:schemeClr val="accent3">
                  <a:lumMod val="50000"/>
                </a:schemeClr>
              </a:solidFill>
            </a:endParaRPr>
          </a:p>
          <a:p>
            <a:r>
              <a:rPr lang="en-US" dirty="0">
                <a:solidFill>
                  <a:schemeClr val="accent3">
                    <a:lumMod val="50000"/>
                  </a:schemeClr>
                </a:solidFill>
              </a:rPr>
              <a:t>The turtle is fast and hardworking but the rabbit is slow and kind.  </a:t>
            </a:r>
            <a:r>
              <a:rPr lang="en-US" dirty="0">
                <a:solidFill>
                  <a:schemeClr val="accent3">
                    <a:lumMod val="50000"/>
                  </a:schemeClr>
                </a:solidFill>
                <a:sym typeface="Wingdings"/>
              </a:rPr>
              <a:t></a:t>
            </a:r>
            <a:endParaRPr lang="ru-RU"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b="1" u="sng" dirty="0" smtClean="0"/>
              <a:t>4.Match </a:t>
            </a:r>
            <a:r>
              <a:rPr lang="en-US" sz="3200" b="1" u="sng" dirty="0"/>
              <a:t>each sentence with its function:  </a:t>
            </a:r>
            <a:r>
              <a:rPr lang="ru-RU" sz="3200" dirty="0"/>
              <a:t/>
            </a:r>
            <a:br>
              <a:rPr lang="ru-RU" sz="3200" dirty="0"/>
            </a:br>
            <a:endParaRPr lang="ru-RU" sz="3200" dirty="0"/>
          </a:p>
        </p:txBody>
      </p:sp>
      <p:sp>
        <p:nvSpPr>
          <p:cNvPr id="3" name="Text Placeholder 2"/>
          <p:cNvSpPr>
            <a:spLocks noGrp="1"/>
          </p:cNvSpPr>
          <p:nvPr>
            <p:ph type="body" idx="1"/>
          </p:nvPr>
        </p:nvSpPr>
        <p:spPr/>
        <p:txBody>
          <a:bodyPr/>
          <a:lstStyle/>
          <a:p>
            <a:endParaRPr lang="ru-RU"/>
          </a:p>
        </p:txBody>
      </p:sp>
      <p:sp>
        <p:nvSpPr>
          <p:cNvPr id="4" name="Content Placeholder 3"/>
          <p:cNvSpPr>
            <a:spLocks noGrp="1"/>
          </p:cNvSpPr>
          <p:nvPr>
            <p:ph sz="half" idx="2"/>
          </p:nvPr>
        </p:nvSpPr>
        <p:spPr>
          <a:xfrm>
            <a:off x="457200" y="2174874"/>
            <a:ext cx="4040188" cy="4225925"/>
          </a:xfrm>
        </p:spPr>
        <p:style>
          <a:lnRef idx="1">
            <a:schemeClr val="accent3"/>
          </a:lnRef>
          <a:fillRef idx="2">
            <a:schemeClr val="accent3"/>
          </a:fillRef>
          <a:effectRef idx="1">
            <a:schemeClr val="accent3"/>
          </a:effectRef>
          <a:fontRef idx="minor">
            <a:schemeClr val="dk1"/>
          </a:fontRef>
        </p:style>
        <p:txBody>
          <a:bodyPr>
            <a:noAutofit/>
          </a:bodyPr>
          <a:lstStyle/>
          <a:p>
            <a:pPr marL="457200" indent="-457200">
              <a:buFont typeface="+mj-lt"/>
              <a:buAutoNum type="arabicPeriod"/>
            </a:pPr>
            <a:r>
              <a:rPr lang="en-US" sz="2800" dirty="0">
                <a:solidFill>
                  <a:schemeClr val="accent3">
                    <a:lumMod val="50000"/>
                  </a:schemeClr>
                </a:solidFill>
              </a:rPr>
              <a:t>I think slow-movers should not use the road.</a:t>
            </a:r>
            <a:endParaRPr lang="ru-RU" sz="2800" dirty="0">
              <a:solidFill>
                <a:schemeClr val="accent3">
                  <a:lumMod val="50000"/>
                </a:schemeClr>
              </a:solidFill>
            </a:endParaRPr>
          </a:p>
          <a:p>
            <a:pPr marL="457200" indent="-457200">
              <a:buFont typeface="+mj-lt"/>
              <a:buAutoNum type="arabicPeriod"/>
            </a:pPr>
            <a:r>
              <a:rPr lang="en-US" sz="2800" dirty="0">
                <a:solidFill>
                  <a:schemeClr val="accent3">
                    <a:lumMod val="50000"/>
                  </a:schemeClr>
                </a:solidFill>
              </a:rPr>
              <a:t>Let’s have a race!</a:t>
            </a:r>
            <a:endParaRPr lang="ru-RU" sz="2800" dirty="0">
              <a:solidFill>
                <a:schemeClr val="accent3">
                  <a:lumMod val="50000"/>
                </a:schemeClr>
              </a:solidFill>
            </a:endParaRPr>
          </a:p>
          <a:p>
            <a:pPr marL="457200" indent="-457200">
              <a:buFont typeface="+mj-lt"/>
              <a:buAutoNum type="arabicPeriod"/>
            </a:pPr>
            <a:r>
              <a:rPr lang="en-US" sz="2800" dirty="0">
                <a:solidFill>
                  <a:schemeClr val="accent3">
                    <a:lumMod val="50000"/>
                  </a:schemeClr>
                </a:solidFill>
              </a:rPr>
              <a:t>I apologize for making fun of you.</a:t>
            </a:r>
            <a:endParaRPr lang="ru-RU" sz="2800" dirty="0">
              <a:solidFill>
                <a:schemeClr val="accent3">
                  <a:lumMod val="50000"/>
                </a:schemeClr>
              </a:solidFill>
            </a:endParaRPr>
          </a:p>
          <a:p>
            <a:pPr marL="457200" indent="-457200">
              <a:buFont typeface="+mj-lt"/>
              <a:buAutoNum type="arabicPeriod"/>
            </a:pPr>
            <a:r>
              <a:rPr lang="en-US" sz="2800" dirty="0">
                <a:solidFill>
                  <a:schemeClr val="accent3">
                    <a:lumMod val="50000"/>
                  </a:schemeClr>
                </a:solidFill>
              </a:rPr>
              <a:t>The arrogant rabbit lost the race to the hard-working turtle.</a:t>
            </a:r>
            <a:endParaRPr lang="ru-RU" sz="2800" dirty="0">
              <a:solidFill>
                <a:schemeClr val="accent3">
                  <a:lumMod val="50000"/>
                </a:schemeClr>
              </a:solidFill>
            </a:endParaRPr>
          </a:p>
        </p:txBody>
      </p:sp>
      <p:sp>
        <p:nvSpPr>
          <p:cNvPr id="5" name="Text Placeholder 4"/>
          <p:cNvSpPr>
            <a:spLocks noGrp="1"/>
          </p:cNvSpPr>
          <p:nvPr>
            <p:ph type="body" sz="quarter" idx="3"/>
          </p:nvPr>
        </p:nvSpPr>
        <p:spPr/>
        <p:txBody>
          <a:bodyPr/>
          <a:lstStyle/>
          <a:p>
            <a:endParaRPr lang="ru-RU"/>
          </a:p>
        </p:txBody>
      </p:sp>
      <p:sp>
        <p:nvSpPr>
          <p:cNvPr id="6" name="Content Placeholder 5"/>
          <p:cNvSpPr>
            <a:spLocks noGrp="1"/>
          </p:cNvSpPr>
          <p:nvPr>
            <p:ph sz="quarter" idx="4"/>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marL="457200" indent="-457200">
              <a:buFont typeface="+mj-lt"/>
              <a:buAutoNum type="alphaLcPeriod"/>
            </a:pPr>
            <a:r>
              <a:rPr lang="en-US" sz="2800" dirty="0">
                <a:solidFill>
                  <a:schemeClr val="accent3">
                    <a:lumMod val="50000"/>
                  </a:schemeClr>
                </a:solidFill>
              </a:rPr>
              <a:t>Expressing agreement</a:t>
            </a:r>
            <a:endParaRPr lang="ru-RU" sz="2800" dirty="0">
              <a:solidFill>
                <a:schemeClr val="accent3">
                  <a:lumMod val="50000"/>
                </a:schemeClr>
              </a:solidFill>
            </a:endParaRPr>
          </a:p>
          <a:p>
            <a:pPr marL="457200" indent="-457200">
              <a:buFont typeface="+mj-lt"/>
              <a:buAutoNum type="alphaLcPeriod"/>
            </a:pPr>
            <a:r>
              <a:rPr lang="en-US" sz="2800" dirty="0">
                <a:solidFill>
                  <a:schemeClr val="accent3">
                    <a:lumMod val="50000"/>
                  </a:schemeClr>
                </a:solidFill>
              </a:rPr>
              <a:t>Expressing opinion</a:t>
            </a:r>
            <a:endParaRPr lang="ru-RU" sz="2800" dirty="0">
              <a:solidFill>
                <a:schemeClr val="accent3">
                  <a:lumMod val="50000"/>
                </a:schemeClr>
              </a:solidFill>
            </a:endParaRPr>
          </a:p>
          <a:p>
            <a:pPr marL="457200" indent="-457200">
              <a:buFont typeface="+mj-lt"/>
              <a:buAutoNum type="alphaLcPeriod"/>
            </a:pPr>
            <a:r>
              <a:rPr lang="en-US" sz="2800" dirty="0">
                <a:solidFill>
                  <a:schemeClr val="accent3">
                    <a:lumMod val="50000"/>
                  </a:schemeClr>
                </a:solidFill>
              </a:rPr>
              <a:t>Describing</a:t>
            </a:r>
            <a:endParaRPr lang="ru-RU" sz="2800" dirty="0">
              <a:solidFill>
                <a:schemeClr val="accent3">
                  <a:lumMod val="50000"/>
                </a:schemeClr>
              </a:solidFill>
            </a:endParaRPr>
          </a:p>
          <a:p>
            <a:pPr marL="457200" indent="-457200">
              <a:buFont typeface="+mj-lt"/>
              <a:buAutoNum type="alphaLcPeriod"/>
            </a:pPr>
            <a:r>
              <a:rPr lang="en-US" sz="2800" dirty="0">
                <a:solidFill>
                  <a:schemeClr val="accent3">
                    <a:lumMod val="50000"/>
                  </a:schemeClr>
                </a:solidFill>
              </a:rPr>
              <a:t>Apologizing (= saying sorry)</a:t>
            </a:r>
            <a:endParaRPr lang="ru-RU" sz="2800" dirty="0">
              <a:solidFill>
                <a:schemeClr val="accent3">
                  <a:lumMod val="50000"/>
                </a:schemeClr>
              </a:solidFill>
            </a:endParaRPr>
          </a:p>
          <a:p>
            <a:pPr marL="457200" indent="-457200">
              <a:buFont typeface="+mj-lt"/>
              <a:buAutoNum type="alphaLcPeriod"/>
            </a:pPr>
            <a:r>
              <a:rPr lang="en-US" sz="2800" dirty="0">
                <a:solidFill>
                  <a:schemeClr val="accent3">
                    <a:lumMod val="50000"/>
                  </a:schemeClr>
                </a:solidFill>
              </a:rPr>
              <a:t>Making a suggestion</a:t>
            </a:r>
            <a:endParaRPr lang="ru-RU" sz="2800"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200" b="1" dirty="0" smtClean="0"/>
              <a:t>5. Read </a:t>
            </a:r>
            <a:r>
              <a:rPr lang="en-US" sz="3200" b="1" dirty="0"/>
              <a:t>the last paragraph again and take out the moral lesson of the story.  (Proverb)</a:t>
            </a:r>
            <a:r>
              <a:rPr lang="ru-RU" sz="3200" dirty="0"/>
              <a:t/>
            </a:r>
            <a:br>
              <a:rPr lang="ru-RU" sz="3200" dirty="0"/>
            </a:br>
            <a:endParaRPr lang="ru-RU" sz="3200" dirty="0"/>
          </a:p>
        </p:txBody>
      </p:sp>
      <p:sp>
        <p:nvSpPr>
          <p:cNvPr id="3" name="Text Placeholder 2"/>
          <p:cNvSpPr>
            <a:spLocks noGrp="1"/>
          </p:cNvSpPr>
          <p:nvPr>
            <p:ph type="body" idx="1"/>
          </p:nvPr>
        </p:nvSpPr>
        <p:spPr/>
        <p:txBody>
          <a:bodyPr/>
          <a:lstStyle/>
          <a:p>
            <a:endParaRPr lang="ru-RU"/>
          </a:p>
        </p:txBody>
      </p:sp>
      <p:sp>
        <p:nvSpPr>
          <p:cNvPr id="4" name="Content Placeholder 3"/>
          <p:cNvSpPr>
            <a:spLocks noGrp="1"/>
          </p:cNvSpPr>
          <p:nvPr>
            <p:ph sz="half" idx="2"/>
          </p:nvPr>
        </p:nvSpPr>
        <p:spPr/>
        <p:style>
          <a:lnRef idx="1">
            <a:schemeClr val="accent3"/>
          </a:lnRef>
          <a:fillRef idx="2">
            <a:schemeClr val="accent3"/>
          </a:fillRef>
          <a:effectRef idx="1">
            <a:schemeClr val="accent3"/>
          </a:effectRef>
          <a:fontRef idx="minor">
            <a:schemeClr val="dk1"/>
          </a:fontRef>
        </p:style>
        <p:txBody>
          <a:bodyPr/>
          <a:lstStyle/>
          <a:p>
            <a:endParaRPr lang="ru-RU" dirty="0"/>
          </a:p>
        </p:txBody>
      </p:sp>
      <p:sp>
        <p:nvSpPr>
          <p:cNvPr id="5" name="Text Placeholder 4"/>
          <p:cNvSpPr>
            <a:spLocks noGrp="1"/>
          </p:cNvSpPr>
          <p:nvPr>
            <p:ph type="body" sz="quarter" idx="3"/>
          </p:nvPr>
        </p:nvSpPr>
        <p:spPr/>
        <p:txBody>
          <a:bodyPr/>
          <a:lstStyle/>
          <a:p>
            <a:endParaRPr lang="ru-RU"/>
          </a:p>
        </p:txBody>
      </p:sp>
      <p:sp>
        <p:nvSpPr>
          <p:cNvPr id="6" name="Content Placeholder 5"/>
          <p:cNvSpPr>
            <a:spLocks noGrp="1"/>
          </p:cNvSpPr>
          <p:nvPr>
            <p:ph sz="quarter" idx="4"/>
          </p:nvPr>
        </p:nvSpPr>
        <p:spPr/>
        <p:style>
          <a:lnRef idx="1">
            <a:schemeClr val="accent3"/>
          </a:lnRef>
          <a:fillRef idx="3">
            <a:schemeClr val="accent3"/>
          </a:fillRef>
          <a:effectRef idx="2">
            <a:schemeClr val="accent3"/>
          </a:effectRef>
          <a:fontRef idx="minor">
            <a:schemeClr val="lt1"/>
          </a:fontRef>
        </p:style>
        <p:txBody>
          <a:bodyPr/>
          <a:lstStyle/>
          <a:p>
            <a:pPr>
              <a:buNone/>
            </a:pPr>
            <a:r>
              <a:rPr lang="en-US" sz="4400" dirty="0" smtClean="0">
                <a:solidFill>
                  <a:schemeClr val="accent3">
                    <a:lumMod val="50000"/>
                  </a:schemeClr>
                </a:solidFill>
              </a:rPr>
              <a:t>	</a:t>
            </a:r>
            <a:r>
              <a:rPr lang="en-US" sz="4400" b="1" u="sng" dirty="0" smtClean="0">
                <a:solidFill>
                  <a:schemeClr val="accent3">
                    <a:lumMod val="50000"/>
                  </a:schemeClr>
                </a:solidFill>
              </a:rPr>
              <a:t>Moral</a:t>
            </a:r>
            <a:r>
              <a:rPr lang="en-US" sz="4400" b="1" u="sng" dirty="0">
                <a:solidFill>
                  <a:schemeClr val="accent3">
                    <a:lumMod val="50000"/>
                  </a:schemeClr>
                </a:solidFill>
              </a:rPr>
              <a:t>:</a:t>
            </a:r>
            <a:r>
              <a:rPr lang="en-US" sz="4400" dirty="0">
                <a:solidFill>
                  <a:schemeClr val="accent3">
                    <a:lumMod val="50000"/>
                  </a:schemeClr>
                </a:solidFill>
              </a:rPr>
              <a:t> never underestimate the weakest opponent</a:t>
            </a:r>
            <a:r>
              <a:rPr lang="en-US" dirty="0"/>
              <a:t>.</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l"/>
            <a:r>
              <a:rPr lang="en-US" sz="2400" b="1" dirty="0" smtClean="0"/>
              <a:t>6. The </a:t>
            </a:r>
            <a:r>
              <a:rPr lang="en-US" sz="2400" b="1" dirty="0"/>
              <a:t>rabbit decided to apologize to the turtle for his </a:t>
            </a:r>
            <a:r>
              <a:rPr lang="en-US" sz="2400" b="1" dirty="0" err="1"/>
              <a:t>mis-behaviour</a:t>
            </a:r>
            <a:r>
              <a:rPr lang="en-US" sz="2400" b="1" dirty="0"/>
              <a:t>. Imagine the dialogue. </a:t>
            </a:r>
            <a:r>
              <a:rPr lang="en-US" sz="2400" b="1" dirty="0" smtClean="0"/>
              <a:t>Work </a:t>
            </a:r>
            <a:r>
              <a:rPr lang="en-US" sz="2400" b="1" dirty="0"/>
              <a:t>with a friend and be ready to enact the conversation.</a:t>
            </a:r>
            <a:r>
              <a:rPr lang="ru-RU" sz="2400" dirty="0"/>
              <a:t/>
            </a:r>
            <a:br>
              <a:rPr lang="ru-RU" sz="2400" dirty="0"/>
            </a:br>
            <a:endParaRPr lang="ru-RU" sz="2400" dirty="0"/>
          </a:p>
        </p:txBody>
      </p:sp>
      <p:graphicFrame>
        <p:nvGraphicFramePr>
          <p:cNvPr id="4" name="Content Placeholder 3"/>
          <p:cNvGraphicFramePr>
            <a:graphicFrameLocks noGrp="1"/>
          </p:cNvGraphicFramePr>
          <p:nvPr>
            <p:ph idx="1"/>
          </p:nvPr>
        </p:nvGraphicFramePr>
        <p:xfrm>
          <a:off x="457200" y="1600200"/>
          <a:ext cx="8229600" cy="4267200"/>
        </p:xfrm>
        <a:graphic>
          <a:graphicData uri="http://schemas.openxmlformats.org/drawingml/2006/table">
            <a:tbl>
              <a:tblPr firstRow="1" bandRow="1">
                <a:tableStyleId>{F5AB1C69-6EDB-4FF4-983F-18BD219EF322}</a:tableStyleId>
              </a:tblPr>
              <a:tblGrid>
                <a:gridCol w="8229600"/>
              </a:tblGrid>
              <a:tr h="2133600">
                <a:tc>
                  <a:txBody>
                    <a:bodyPr/>
                    <a:lstStyle/>
                    <a:p>
                      <a:r>
                        <a:rPr lang="en-US" sz="4400" b="1" kern="1200" dirty="0" smtClean="0">
                          <a:solidFill>
                            <a:schemeClr val="accent3">
                              <a:lumMod val="50000"/>
                            </a:schemeClr>
                          </a:solidFill>
                          <a:latin typeface="+mn-lt"/>
                          <a:ea typeface="+mn-ea"/>
                          <a:cs typeface="+mn-cs"/>
                        </a:rPr>
                        <a:t>Rabbit: </a:t>
                      </a:r>
                      <a:endParaRPr lang="ru-RU" sz="4400" dirty="0">
                        <a:solidFill>
                          <a:schemeClr val="accent3">
                            <a:lumMod val="50000"/>
                          </a:schemeClr>
                        </a:solidFill>
                      </a:endParaRPr>
                    </a:p>
                  </a:txBody>
                  <a:tcPr/>
                </a:tc>
              </a:tr>
              <a:tr h="2133600">
                <a:tc>
                  <a:txBody>
                    <a:bodyPr/>
                    <a:lstStyle/>
                    <a:p>
                      <a:r>
                        <a:rPr lang="en-US" sz="4400" b="1" kern="1200" dirty="0" smtClean="0">
                          <a:solidFill>
                            <a:schemeClr val="accent3">
                              <a:lumMod val="50000"/>
                            </a:schemeClr>
                          </a:solidFill>
                          <a:latin typeface="+mn-lt"/>
                          <a:ea typeface="+mn-ea"/>
                          <a:cs typeface="+mn-cs"/>
                        </a:rPr>
                        <a:t>Turtle</a:t>
                      </a:r>
                      <a:r>
                        <a:rPr lang="en-US" sz="4400" kern="1200" dirty="0" smtClean="0">
                          <a:solidFill>
                            <a:schemeClr val="accent3">
                              <a:lumMod val="50000"/>
                            </a:schemeClr>
                          </a:solidFill>
                          <a:latin typeface="+mn-lt"/>
                          <a:ea typeface="+mn-ea"/>
                          <a:cs typeface="+mn-cs"/>
                        </a:rPr>
                        <a:t>:</a:t>
                      </a:r>
                      <a:r>
                        <a:rPr lang="en-US" sz="1800" kern="1200" dirty="0" smtClean="0">
                          <a:solidFill>
                            <a:schemeClr val="dk1"/>
                          </a:solidFill>
                          <a:latin typeface="+mn-lt"/>
                          <a:ea typeface="+mn-ea"/>
                          <a:cs typeface="+mn-cs"/>
                        </a:rPr>
                        <a:t> </a:t>
                      </a:r>
                      <a:endParaRPr lang="ru-RU"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en-US" dirty="0" smtClean="0"/>
              <a:t>		</a:t>
            </a:r>
            <a:r>
              <a:rPr lang="en-US" sz="4800" b="1" dirty="0" smtClean="0">
                <a:solidFill>
                  <a:schemeClr val="accent3">
                    <a:lumMod val="50000"/>
                  </a:schemeClr>
                </a:solidFill>
              </a:rPr>
              <a:t>O</a:t>
            </a:r>
            <a:r>
              <a:rPr lang="en-US" sz="4800" dirty="0" smtClean="0">
                <a:solidFill>
                  <a:schemeClr val="accent3">
                    <a:lumMod val="50000"/>
                  </a:schemeClr>
                </a:solidFill>
              </a:rPr>
              <a:t>nce </a:t>
            </a:r>
            <a:r>
              <a:rPr lang="en-US" sz="4800" dirty="0" smtClean="0">
                <a:solidFill>
                  <a:schemeClr val="accent3">
                    <a:lumMod val="50000"/>
                  </a:schemeClr>
                </a:solidFill>
              </a:rPr>
              <a:t>upon a time, there was a turtle that enjoyed taking walks around the lake. While walking one day, the turtle met a speedy rabbit. </a:t>
            </a:r>
            <a:r>
              <a:rPr lang="en-US" sz="4800" dirty="0" smtClean="0">
                <a:solidFill>
                  <a:schemeClr val="accent3">
                    <a:lumMod val="50000"/>
                  </a:schemeClr>
                </a:solidFill>
              </a:rPr>
              <a:t> </a:t>
            </a:r>
            <a:endParaRPr lang="ru-RU" sz="4800" dirty="0">
              <a:solidFill>
                <a:schemeClr val="accent3">
                  <a:lumMod val="50000"/>
                </a:schemeClr>
              </a:solidFill>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6600" b="1" dirty="0" smtClean="0">
                <a:ln w="19050">
                  <a:solidFill>
                    <a:schemeClr val="tx2">
                      <a:tint val="1000"/>
                    </a:schemeClr>
                  </a:solidFill>
                  <a:prstDash val="solid"/>
                </a:ln>
                <a:solidFill>
                  <a:schemeClr val="accent3">
                    <a:lumMod val="50000"/>
                  </a:schemeClr>
                </a:solidFill>
                <a:effectLst>
                  <a:outerShdw blurRad="50000" dist="50800" dir="7500000" algn="tl">
                    <a:srgbClr val="000000">
                      <a:shade val="5000"/>
                      <a:alpha val="35000"/>
                    </a:srgbClr>
                  </a:outerShdw>
                </a:effectLst>
              </a:rPr>
              <a:t>The End</a:t>
            </a:r>
            <a:endParaRPr lang="ru-RU" sz="6600" b="1" dirty="0">
              <a:ln w="19050">
                <a:solidFill>
                  <a:schemeClr val="tx2">
                    <a:tint val="1000"/>
                  </a:schemeClr>
                </a:solidFill>
                <a:prstDash val="solid"/>
              </a:ln>
              <a:solidFill>
                <a:schemeClr val="accent3">
                  <a:lumMod val="50000"/>
                </a:schemeClr>
              </a:solidFill>
              <a:effectLst>
                <a:outerShdw blurRad="50000" dist="50800" dir="7500000" algn="tl">
                  <a:srgbClr val="000000">
                    <a:shade val="5000"/>
                    <a:alpha val="35000"/>
                  </a:srgbClr>
                </a:outerShdw>
              </a:effectLst>
            </a:endParaRPr>
          </a:p>
        </p:txBody>
      </p:sp>
      <p:pic>
        <p:nvPicPr>
          <p:cNvPr id="5" name="Content Placeholder 4" descr="Rabbit-Turtle.jpg"/>
          <p:cNvPicPr>
            <a:picLocks noGrp="1" noChangeAspect="1"/>
          </p:cNvPicPr>
          <p:nvPr>
            <p:ph idx="1"/>
          </p:nvPr>
        </p:nvPicPr>
        <p:blipFill>
          <a:blip r:embed="rId2" cstate="print"/>
          <a:stretch>
            <a:fillRect/>
          </a:stretch>
        </p:blipFill>
        <p:spPr>
          <a:xfrm>
            <a:off x="457200" y="2133773"/>
            <a:ext cx="8229600" cy="3458817"/>
          </a:xfrm>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just">
              <a:buNone/>
            </a:pPr>
            <a:r>
              <a:rPr lang="en-US" dirty="0" smtClean="0"/>
              <a:t>		</a:t>
            </a:r>
            <a:r>
              <a:rPr lang="en-US" sz="4000" dirty="0" smtClean="0">
                <a:solidFill>
                  <a:schemeClr val="accent3">
                    <a:lumMod val="50000"/>
                  </a:schemeClr>
                </a:solidFill>
              </a:rPr>
              <a:t>“</a:t>
            </a:r>
            <a:r>
              <a:rPr lang="en-US" sz="4000" dirty="0" smtClean="0">
                <a:solidFill>
                  <a:schemeClr val="accent3">
                    <a:lumMod val="50000"/>
                  </a:schemeClr>
                </a:solidFill>
              </a:rPr>
              <a:t>I think slow-movers should not use the road,” said the rabbit laughing. “The road is for everyone,” said the turtle. “I’ll tell you what” challenged the rabbit “Let’s have a race.” The turtle agreed and they decided to run to the other side of the forest.</a:t>
            </a:r>
            <a:endParaRPr lang="ru-RU" sz="4000" dirty="0" smtClean="0">
              <a:solidFill>
                <a:schemeClr val="accent3">
                  <a:lumMod val="50000"/>
                </a:schemeClr>
              </a:solidFill>
            </a:endParaRPr>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pic>
        <p:nvPicPr>
          <p:cNvPr id="4" name="Image 7"/>
          <p:cNvPicPr>
            <a:picLocks noGrp="1"/>
          </p:cNvPicPr>
          <p:nvPr>
            <p:ph idx="1"/>
          </p:nvPr>
        </p:nvPicPr>
        <p:blipFill>
          <a:blip r:embed="rId2" cstate="print"/>
          <a:srcRect/>
          <a:stretch>
            <a:fillRect/>
          </a:stretch>
        </p:blipFill>
        <p:spPr bwMode="auto">
          <a:xfrm>
            <a:off x="762000" y="1066800"/>
            <a:ext cx="7696200" cy="502920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en-US" dirty="0" smtClean="0"/>
              <a:t>		</a:t>
            </a:r>
            <a:r>
              <a:rPr lang="en-US" sz="4000" dirty="0" smtClean="0">
                <a:solidFill>
                  <a:schemeClr val="accent3">
                    <a:lumMod val="50000"/>
                  </a:schemeClr>
                </a:solidFill>
              </a:rPr>
              <a:t>The </a:t>
            </a:r>
            <a:r>
              <a:rPr lang="en-US" sz="4000" dirty="0" smtClean="0">
                <a:solidFill>
                  <a:schemeClr val="accent3">
                    <a:lumMod val="50000"/>
                  </a:schemeClr>
                </a:solidFill>
              </a:rPr>
              <a:t>next day, all the animals gathered to watch the race. The race started. The rabbit ran ahead as fast as lightning. The turtle was lagging behind. The distance between them was getting bigger and bigger, raising the rabbit’s </a:t>
            </a:r>
            <a:r>
              <a:rPr lang="en-US" sz="4000" dirty="0" smtClean="0">
                <a:solidFill>
                  <a:schemeClr val="accent3">
                    <a:lumMod val="50000"/>
                  </a:schemeClr>
                </a:solidFill>
              </a:rPr>
              <a:t>self-confidence.</a:t>
            </a:r>
            <a:endParaRPr lang="ru-RU" sz="4000" dirty="0">
              <a:solidFill>
                <a:schemeClr val="accent3">
                  <a:lumMod val="50000"/>
                </a:schemeClr>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pic>
        <p:nvPicPr>
          <p:cNvPr id="4" name="Image 13"/>
          <p:cNvPicPr>
            <a:picLocks noGrp="1"/>
          </p:cNvPicPr>
          <p:nvPr>
            <p:ph idx="1"/>
          </p:nvPr>
        </p:nvPicPr>
        <p:blipFill>
          <a:blip r:embed="rId2" cstate="print"/>
          <a:srcRect/>
          <a:stretch>
            <a:fillRect/>
          </a:stretch>
        </p:blipFill>
        <p:spPr bwMode="auto">
          <a:xfrm>
            <a:off x="1143000" y="990600"/>
            <a:ext cx="6717898" cy="495300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en-US" dirty="0" smtClean="0"/>
              <a:t>		</a:t>
            </a:r>
            <a:r>
              <a:rPr lang="en-US" sz="3600" dirty="0" smtClean="0">
                <a:solidFill>
                  <a:schemeClr val="accent3">
                    <a:lumMod val="50000"/>
                  </a:schemeClr>
                </a:solidFill>
              </a:rPr>
              <a:t>After </a:t>
            </a:r>
            <a:r>
              <a:rPr lang="en-US" sz="3600" dirty="0" smtClean="0">
                <a:solidFill>
                  <a:schemeClr val="accent3">
                    <a:lumMod val="50000"/>
                  </a:schemeClr>
                </a:solidFill>
              </a:rPr>
              <a:t>running for a little the rabbit noticed carrots beside the road. “Oh, my </a:t>
            </a:r>
            <a:r>
              <a:rPr lang="en-US" sz="3600" dirty="0" err="1" smtClean="0">
                <a:solidFill>
                  <a:schemeClr val="accent3">
                    <a:lumMod val="50000"/>
                  </a:schemeClr>
                </a:solidFill>
              </a:rPr>
              <a:t>favourite</a:t>
            </a:r>
            <a:r>
              <a:rPr lang="en-US" sz="3600" dirty="0" smtClean="0">
                <a:solidFill>
                  <a:schemeClr val="accent3">
                    <a:lumMod val="50000"/>
                  </a:schemeClr>
                </a:solidFill>
              </a:rPr>
              <a:t>! I didn’t have breakfast today,” said the rabbit. “I’ll eat these delicious carrots, rest for a while, then I’ll resume the race and I’ll be the winner, of course. The turtle is still too far from me!”</a:t>
            </a:r>
            <a:endParaRPr lang="ru-RU" sz="3600" dirty="0" smtClean="0">
              <a:solidFill>
                <a:schemeClr val="accent3">
                  <a:lumMod val="50000"/>
                </a:schemeClr>
              </a:solidFill>
            </a:endParaRPr>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endParaRPr lang="ru-RU" dirty="0"/>
          </a:p>
        </p:txBody>
      </p:sp>
      <p:pic>
        <p:nvPicPr>
          <p:cNvPr id="4" name="Image 28"/>
          <p:cNvPicPr/>
          <p:nvPr/>
        </p:nvPicPr>
        <p:blipFill>
          <a:blip r:embed="rId2" cstate="print"/>
          <a:srcRect/>
          <a:stretch>
            <a:fillRect/>
          </a:stretch>
        </p:blipFill>
        <p:spPr bwMode="auto">
          <a:xfrm>
            <a:off x="685800" y="1143000"/>
            <a:ext cx="7391400" cy="441960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just">
              <a:buNone/>
            </a:pPr>
            <a:r>
              <a:rPr lang="en-US" dirty="0" smtClean="0"/>
              <a:t>		</a:t>
            </a:r>
            <a:r>
              <a:rPr lang="en-US" sz="3600" dirty="0" smtClean="0">
                <a:solidFill>
                  <a:schemeClr val="accent3">
                    <a:lumMod val="50000"/>
                  </a:schemeClr>
                </a:solidFill>
              </a:rPr>
              <a:t>Meanwhile</a:t>
            </a:r>
            <a:r>
              <a:rPr lang="en-US" sz="3600" dirty="0" smtClean="0">
                <a:solidFill>
                  <a:schemeClr val="accent3">
                    <a:lumMod val="50000"/>
                  </a:schemeClr>
                </a:solidFill>
              </a:rPr>
              <a:t>, the turtle was focusing on the road. She never stopped and took great pains to continue. As she neared the finish line, the animals hailed and cheered her in support. At the same time, the rabbit awoke from his sleep. He decided to run again. He started to skip and jump. </a:t>
            </a:r>
            <a:endParaRPr lang="ru-RU" sz="3600" dirty="0">
              <a:solidFill>
                <a:schemeClr val="accent3">
                  <a:lumMod val="50000"/>
                </a:schemeClr>
              </a:solidFill>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TotalTime>
  <Words>211</Words>
  <Application>Microsoft Office PowerPoint</Application>
  <PresentationFormat>On-screen Show (4:3)</PresentationFormat>
  <Paragraphs>36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The Rabbit and the Tuttle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1. Read the story and complete the following table:  </vt:lpstr>
      <vt:lpstr>2. Focus on paragraph 2 and find idiom meaning:  </vt:lpstr>
      <vt:lpstr>3. Tick the right sentence that better describe the rabbit and the turtle :  </vt:lpstr>
      <vt:lpstr>4.Match each sentence with its function:   </vt:lpstr>
      <vt:lpstr>5. Read the last paragraph again and take out the moral lesson of the story.  (Proverb) </vt:lpstr>
      <vt:lpstr>6. The rabbit decided to apologize to the turtle for his mis-behaviour. Imagine the dialogue. Work with a friend and be ready to enact the conversation. </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Rabbit and the Tuttle</dc:title>
  <dc:creator/>
  <cp:lastModifiedBy>VitaHome</cp:lastModifiedBy>
  <cp:revision>31</cp:revision>
  <dcterms:created xsi:type="dcterms:W3CDTF">2006-08-16T00:00:00Z</dcterms:created>
  <dcterms:modified xsi:type="dcterms:W3CDTF">2016-05-18T19:12:23Z</dcterms:modified>
</cp:coreProperties>
</file>