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3">
            <a:schemeClr val="lt1"/>
          </a:lnRef>
          <a:fillRef idx="1">
            <a:schemeClr val="accent2"/>
          </a:fillRef>
          <a:effectRef idx="1">
            <a:schemeClr val="accent2"/>
          </a:effectRef>
          <a:fontRef idx="minor">
            <a:schemeClr val="lt1"/>
          </a:fontRef>
        </p:style>
        <p:txBody>
          <a:bodyPr>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chemeClr val="bg1">
                    <a:shade val="50000"/>
                  </a:schemeClr>
                </a:solidFill>
              </a:rPr>
              <a:t>Haiku</a:t>
            </a:r>
            <a:endParaRPr lang="ru-RU" b="1" dirty="0">
              <a:ln w="50800"/>
              <a:solidFill>
                <a:schemeClr val="bg1">
                  <a:shade val="50000"/>
                </a:schemeClr>
              </a:solidFill>
            </a:endParaRPr>
          </a:p>
        </p:txBody>
      </p:sp>
      <p:sp>
        <p:nvSpPr>
          <p:cNvPr id="3" name="Subtitle 2"/>
          <p:cNvSpPr>
            <a:spLocks noGrp="1"/>
          </p:cNvSpPr>
          <p:nvPr>
            <p:ph type="subTitle" idx="1"/>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Japanese poetry</a:t>
            </a:r>
            <a:endParaRPr lang="ru-RU"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accent2">
                    <a:lumMod val="50000"/>
                  </a:schemeClr>
                </a:solidFill>
              </a:rPr>
              <a:t>Modern Haiku</a:t>
            </a:r>
            <a:endParaRPr lang="ru-RU" b="1" dirty="0">
              <a:solidFill>
                <a:schemeClr val="accent2">
                  <a:lumMod val="50000"/>
                </a:schemeClr>
              </a:solidFill>
            </a:endParaRPr>
          </a:p>
        </p:txBody>
      </p:sp>
      <p:sp>
        <p:nvSpPr>
          <p:cNvPr id="3" name="Content Placeholder 2"/>
          <p:cNvSpPr>
            <a:spLocks noGrp="1"/>
          </p:cNvSpPr>
          <p:nvPr>
            <p:ph idx="1"/>
          </p:nvPr>
        </p:nvSpPr>
        <p:spPr>
          <a:xfrm>
            <a:off x="457200" y="1524000"/>
            <a:ext cx="8229600" cy="4602163"/>
          </a:xfrm>
        </p:spPr>
        <p:style>
          <a:lnRef idx="1">
            <a:schemeClr val="accent2"/>
          </a:lnRef>
          <a:fillRef idx="2">
            <a:schemeClr val="accent2"/>
          </a:fillRef>
          <a:effectRef idx="1">
            <a:schemeClr val="accent2"/>
          </a:effectRef>
          <a:fontRef idx="minor">
            <a:schemeClr val="dk1"/>
          </a:fontRef>
        </p:style>
        <p:txBody>
          <a:bodyPr/>
          <a:lstStyle/>
          <a:p>
            <a:pPr>
              <a:buNone/>
            </a:pPr>
            <a:r>
              <a:rPr lang="en-US" dirty="0" smtClean="0"/>
              <a:t>  		</a:t>
            </a:r>
            <a:r>
              <a:rPr lang="en-US" sz="3600" dirty="0" smtClean="0">
                <a:solidFill>
                  <a:schemeClr val="accent3">
                    <a:lumMod val="50000"/>
                  </a:schemeClr>
                </a:solidFill>
              </a:rPr>
              <a:t>If you decide to write a haiku about nature, you will have many more subjects to choose from. You could write about animals, plants, the sky, the ocean, streams, the wind, and so on. Start by selecting a topic, and then decide what you want to say; what observation you want to make about it.</a:t>
            </a:r>
            <a:endParaRPr lang="ru-RU" sz="3600" dirty="0" smtClean="0">
              <a:solidFill>
                <a:schemeClr val="accent3">
                  <a:lumMod val="50000"/>
                </a:schemeClr>
              </a:solidFill>
            </a:endParaRPr>
          </a:p>
          <a:p>
            <a:endParaRPr lang="ru-RU"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dirty="0" err="1" smtClean="0">
                <a:solidFill>
                  <a:schemeClr val="accent2">
                    <a:lumMod val="50000"/>
                  </a:schemeClr>
                </a:solidFill>
              </a:rPr>
              <a:t>Ency</a:t>
            </a:r>
            <a:r>
              <a:rPr lang="en-US" b="1" dirty="0" smtClean="0">
                <a:solidFill>
                  <a:schemeClr val="accent2">
                    <a:lumMod val="50000"/>
                  </a:schemeClr>
                </a:solidFill>
              </a:rPr>
              <a:t> </a:t>
            </a:r>
            <a:r>
              <a:rPr lang="en-US" b="1" dirty="0" err="1" smtClean="0">
                <a:solidFill>
                  <a:schemeClr val="accent2">
                    <a:lumMod val="50000"/>
                  </a:schemeClr>
                </a:solidFill>
              </a:rPr>
              <a:t>Bearis</a:t>
            </a:r>
            <a:r>
              <a:rPr lang="ru-RU" b="1" dirty="0" smtClean="0">
                <a:solidFill>
                  <a:schemeClr val="accent2">
                    <a:lumMod val="50000"/>
                  </a:schemeClr>
                </a:solidFill>
              </a:rPr>
              <a:t/>
            </a:r>
            <a:br>
              <a:rPr lang="ru-RU" b="1" dirty="0" smtClean="0">
                <a:solidFill>
                  <a:schemeClr val="accent2">
                    <a:lumMod val="50000"/>
                  </a:schemeClr>
                </a:solidFill>
              </a:rPr>
            </a:br>
            <a:endParaRPr lang="ru-RU" b="1" dirty="0">
              <a:solidFill>
                <a:schemeClr val="accent2">
                  <a:lumMod val="50000"/>
                </a:schemeClr>
              </a:solidFill>
            </a:endParaRPr>
          </a:p>
        </p:txBody>
      </p:sp>
      <p:sp>
        <p:nvSpPr>
          <p:cNvPr id="3" name="Content Placeholder 2"/>
          <p:cNvSpPr>
            <a:spLocks noGrp="1"/>
          </p:cNvSpPr>
          <p:nvPr>
            <p:ph sz="half" idx="1"/>
          </p:nvPr>
        </p:nvSpPr>
        <p:spPr>
          <a:xfrm>
            <a:off x="457200" y="1371600"/>
            <a:ext cx="4038600" cy="4754563"/>
          </a:xfrm>
        </p:spPr>
        <p:style>
          <a:lnRef idx="1">
            <a:schemeClr val="accent2"/>
          </a:lnRef>
          <a:fillRef idx="2">
            <a:schemeClr val="accent2"/>
          </a:fillRef>
          <a:effectRef idx="1">
            <a:schemeClr val="accent2"/>
          </a:effectRef>
          <a:fontRef idx="minor">
            <a:schemeClr val="dk1"/>
          </a:fontRef>
        </p:style>
        <p:txBody>
          <a:bodyPr/>
          <a:lstStyle/>
          <a:p>
            <a:pPr>
              <a:buNone/>
            </a:pPr>
            <a:r>
              <a:rPr lang="en-US" sz="4400" dirty="0" smtClean="0">
                <a:solidFill>
                  <a:schemeClr val="accent3">
                    <a:lumMod val="50000"/>
                  </a:schemeClr>
                </a:solidFill>
              </a:rPr>
              <a:t>Ocean is lovely </a:t>
            </a:r>
            <a:endParaRPr lang="ru-RU" sz="4400" dirty="0" smtClean="0">
              <a:solidFill>
                <a:schemeClr val="accent3">
                  <a:lumMod val="50000"/>
                </a:schemeClr>
              </a:solidFill>
            </a:endParaRPr>
          </a:p>
          <a:p>
            <a:pPr>
              <a:buNone/>
            </a:pPr>
            <a:r>
              <a:rPr lang="en-US" sz="4400" dirty="0" smtClean="0">
                <a:solidFill>
                  <a:schemeClr val="accent3">
                    <a:lumMod val="50000"/>
                  </a:schemeClr>
                </a:solidFill>
              </a:rPr>
              <a:t>With wonderful scenery</a:t>
            </a:r>
            <a:endParaRPr lang="ru-RU" sz="4400" dirty="0" smtClean="0">
              <a:solidFill>
                <a:schemeClr val="accent3">
                  <a:lumMod val="50000"/>
                </a:schemeClr>
              </a:solidFill>
            </a:endParaRPr>
          </a:p>
          <a:p>
            <a:pPr>
              <a:buNone/>
            </a:pPr>
            <a:r>
              <a:rPr lang="en-US" sz="4400" dirty="0" smtClean="0">
                <a:solidFill>
                  <a:schemeClr val="accent3">
                    <a:lumMod val="50000"/>
                  </a:schemeClr>
                </a:solidFill>
              </a:rPr>
              <a:t>Not with tsunami</a:t>
            </a:r>
            <a:endParaRPr lang="ru-RU" sz="4400" dirty="0" smtClean="0">
              <a:solidFill>
                <a:schemeClr val="accent3">
                  <a:lumMod val="50000"/>
                </a:schemeClr>
              </a:solidFill>
            </a:endParaRPr>
          </a:p>
          <a:p>
            <a:endParaRPr lang="ru-RU" dirty="0"/>
          </a:p>
        </p:txBody>
      </p:sp>
      <p:pic>
        <p:nvPicPr>
          <p:cNvPr id="5" name="Content Placeholder 4" descr="mimages.jpg"/>
          <p:cNvPicPr>
            <a:picLocks noGrp="1" noChangeAspect="1"/>
          </p:cNvPicPr>
          <p:nvPr>
            <p:ph sz="half" idx="2"/>
          </p:nvPr>
        </p:nvPicPr>
        <p:blipFill>
          <a:blip r:embed="rId2" cstate="print"/>
          <a:stretch>
            <a:fillRect/>
          </a:stretch>
        </p:blipFill>
        <p:spPr>
          <a:xfrm>
            <a:off x="4495800" y="1371600"/>
            <a:ext cx="4191000" cy="4724400"/>
          </a:xfrm>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accent2">
                    <a:lumMod val="50000"/>
                  </a:schemeClr>
                </a:solidFill>
              </a:rPr>
              <a:t>Theme: Spring</a:t>
            </a:r>
            <a:endParaRPr lang="ru-RU" b="1" dirty="0">
              <a:solidFill>
                <a:schemeClr val="accent2">
                  <a:lumMod val="50000"/>
                </a:schemeClr>
              </a:solidFill>
            </a:endParaRPr>
          </a:p>
        </p:txBody>
      </p:sp>
      <p:sp>
        <p:nvSpPr>
          <p:cNvPr id="3" name="Content Placeholder 2"/>
          <p:cNvSpPr>
            <a:spLocks noGrp="1"/>
          </p:cNvSpPr>
          <p:nvPr>
            <p:ph sz="half" idx="1"/>
          </p:nvPr>
        </p:nvSpPr>
        <p:spPr>
          <a:xfrm>
            <a:off x="457200" y="1371600"/>
            <a:ext cx="4038600" cy="4754563"/>
          </a:xfrm>
        </p:spPr>
        <p:style>
          <a:lnRef idx="1">
            <a:schemeClr val="accent2"/>
          </a:lnRef>
          <a:fillRef idx="2">
            <a:schemeClr val="accent2"/>
          </a:fillRef>
          <a:effectRef idx="1">
            <a:schemeClr val="accent2"/>
          </a:effectRef>
          <a:fontRef idx="minor">
            <a:schemeClr val="dk1"/>
          </a:fontRef>
        </p:style>
        <p:txBody>
          <a:bodyPr/>
          <a:lstStyle/>
          <a:p>
            <a:pPr>
              <a:buNone/>
            </a:pPr>
            <a:r>
              <a:rPr lang="en-US" sz="4400" dirty="0" smtClean="0">
                <a:solidFill>
                  <a:schemeClr val="accent3">
                    <a:lumMod val="50000"/>
                  </a:schemeClr>
                </a:solidFill>
              </a:rPr>
              <a:t>As the blue birds sing</a:t>
            </a:r>
            <a:endParaRPr lang="ru-RU" sz="4400" dirty="0" smtClean="0">
              <a:solidFill>
                <a:schemeClr val="accent3">
                  <a:lumMod val="50000"/>
                </a:schemeClr>
              </a:solidFill>
            </a:endParaRPr>
          </a:p>
          <a:p>
            <a:pPr>
              <a:buNone/>
            </a:pPr>
            <a:r>
              <a:rPr lang="en-US" sz="4400" dirty="0" smtClean="0">
                <a:solidFill>
                  <a:schemeClr val="accent3">
                    <a:lumMod val="50000"/>
                  </a:schemeClr>
                </a:solidFill>
              </a:rPr>
              <a:t>I am dreaming about spring</a:t>
            </a:r>
            <a:endParaRPr lang="ru-RU" sz="4400" dirty="0" smtClean="0">
              <a:solidFill>
                <a:schemeClr val="accent3">
                  <a:lumMod val="50000"/>
                </a:schemeClr>
              </a:solidFill>
            </a:endParaRPr>
          </a:p>
          <a:p>
            <a:pPr>
              <a:buNone/>
            </a:pPr>
            <a:r>
              <a:rPr lang="en-US" sz="4400" dirty="0" smtClean="0">
                <a:solidFill>
                  <a:schemeClr val="accent3">
                    <a:lumMod val="50000"/>
                  </a:schemeClr>
                </a:solidFill>
              </a:rPr>
              <a:t>I feel so happy</a:t>
            </a:r>
            <a:endParaRPr lang="ru-RU" sz="4400" dirty="0" smtClean="0">
              <a:solidFill>
                <a:schemeClr val="accent3">
                  <a:lumMod val="50000"/>
                </a:schemeClr>
              </a:solidFill>
            </a:endParaRPr>
          </a:p>
          <a:p>
            <a:endParaRPr lang="ru-RU" dirty="0"/>
          </a:p>
        </p:txBody>
      </p:sp>
      <p:pic>
        <p:nvPicPr>
          <p:cNvPr id="5" name="Content Placeholder 4" descr="girl images.jpg"/>
          <p:cNvPicPr>
            <a:picLocks noGrp="1" noChangeAspect="1"/>
          </p:cNvPicPr>
          <p:nvPr>
            <p:ph sz="half" idx="2"/>
          </p:nvPr>
        </p:nvPicPr>
        <p:blipFill>
          <a:blip r:embed="rId2" cstate="print"/>
          <a:stretch>
            <a:fillRect/>
          </a:stretch>
        </p:blipFill>
        <p:spPr>
          <a:xfrm>
            <a:off x="4343400" y="1447800"/>
            <a:ext cx="4419600" cy="4648200"/>
          </a:xfr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accent2">
                    <a:lumMod val="50000"/>
                  </a:schemeClr>
                </a:solidFill>
              </a:rPr>
              <a:t>Summary </a:t>
            </a:r>
            <a:endParaRPr lang="ru-RU" b="1" dirty="0">
              <a:solidFill>
                <a:schemeClr val="accent2">
                  <a:lumMod val="50000"/>
                </a:schemeClr>
              </a:solidFill>
            </a:endParaRPr>
          </a:p>
        </p:txBody>
      </p:sp>
      <p:sp>
        <p:nvSpPr>
          <p:cNvPr id="3" name="Content Placeholder 2"/>
          <p:cNvSpPr>
            <a:spLocks noGrp="1"/>
          </p:cNvSpPr>
          <p:nvPr>
            <p:ph idx="1"/>
          </p:nvPr>
        </p:nvSpPr>
        <p:spPr>
          <a:xfrm>
            <a:off x="457200" y="1371600"/>
            <a:ext cx="8229600" cy="4754563"/>
          </a:xfrm>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lvl="0"/>
            <a:r>
              <a:rPr lang="en-US" sz="5100" dirty="0" smtClean="0">
                <a:solidFill>
                  <a:schemeClr val="accent3">
                    <a:lumMod val="50000"/>
                  </a:schemeClr>
                </a:solidFill>
              </a:rPr>
              <a:t>Select a type of haiku. Decide if you are going to write a seasonal, nature, or other type of haiku.</a:t>
            </a:r>
            <a:endParaRPr lang="ru-RU" sz="5100" dirty="0" smtClean="0">
              <a:solidFill>
                <a:schemeClr val="accent3">
                  <a:lumMod val="50000"/>
                </a:schemeClr>
              </a:solidFill>
            </a:endParaRPr>
          </a:p>
          <a:p>
            <a:pPr lvl="0"/>
            <a:r>
              <a:rPr lang="en-US" sz="5100" dirty="0" smtClean="0">
                <a:solidFill>
                  <a:schemeClr val="accent3">
                    <a:lumMod val="50000"/>
                  </a:schemeClr>
                </a:solidFill>
              </a:rPr>
              <a:t>Pick a topic. Select one specific season, item in nature, or something else you are going to write about.</a:t>
            </a:r>
            <a:endParaRPr lang="ru-RU" sz="5100" dirty="0" smtClean="0">
              <a:solidFill>
                <a:schemeClr val="accent3">
                  <a:lumMod val="50000"/>
                </a:schemeClr>
              </a:solidFill>
            </a:endParaRPr>
          </a:p>
          <a:p>
            <a:pPr lvl="0"/>
            <a:r>
              <a:rPr lang="en-US" sz="5100" dirty="0" smtClean="0">
                <a:solidFill>
                  <a:schemeClr val="accent3">
                    <a:lumMod val="50000"/>
                  </a:schemeClr>
                </a:solidFill>
              </a:rPr>
              <a:t>Think about what is different about your last line. What observation do you want to make?</a:t>
            </a:r>
            <a:endParaRPr lang="ru-RU" sz="5100" dirty="0" smtClean="0">
              <a:solidFill>
                <a:schemeClr val="accent3">
                  <a:lumMod val="50000"/>
                </a:schemeClr>
              </a:solidFill>
            </a:endParaRPr>
          </a:p>
          <a:p>
            <a:pPr lvl="0"/>
            <a:r>
              <a:rPr lang="en-US" sz="5100" dirty="0" smtClean="0">
                <a:solidFill>
                  <a:schemeClr val="accent3">
                    <a:lumMod val="50000"/>
                  </a:schemeClr>
                </a:solidFill>
              </a:rPr>
              <a:t>Start writing.</a:t>
            </a:r>
          </a:p>
          <a:p>
            <a:pPr lvl="0"/>
            <a:r>
              <a:rPr lang="en-US" sz="5100" dirty="0" smtClean="0">
                <a:solidFill>
                  <a:schemeClr val="accent3">
                    <a:lumMod val="50000"/>
                  </a:schemeClr>
                </a:solidFill>
              </a:rPr>
              <a:t>Don’t forget to count the syllables as you read to make sure you’ve got the right pattern.</a:t>
            </a:r>
            <a:endParaRPr lang="ru-RU" sz="5100" dirty="0" smtClean="0">
              <a:solidFill>
                <a:schemeClr val="accent3">
                  <a:lumMod val="50000"/>
                </a:schemeClr>
              </a:solidFill>
            </a:endParaRPr>
          </a:p>
          <a:p>
            <a:pPr lvl="0"/>
            <a:r>
              <a:rPr lang="en-US" sz="5100" dirty="0" smtClean="0">
                <a:solidFill>
                  <a:schemeClr val="accent3">
                    <a:lumMod val="50000"/>
                  </a:schemeClr>
                </a:solidFill>
              </a:rPr>
              <a:t>Finally, “center” your poem on the page like the poems in this lesson.</a:t>
            </a:r>
            <a:endParaRPr lang="ru-RU" sz="5100" dirty="0" smtClean="0">
              <a:solidFill>
                <a:schemeClr val="accent3">
                  <a:lumMod val="50000"/>
                </a:schemeClr>
              </a:solidFill>
            </a:endParaRPr>
          </a:p>
          <a:p>
            <a:pPr>
              <a:buNone/>
            </a:pPr>
            <a:endParaRPr lang="ru-RU"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dirty="0" smtClean="0">
                <a:solidFill>
                  <a:schemeClr val="accent2">
                    <a:lumMod val="50000"/>
                  </a:schemeClr>
                </a:solidFill>
              </a:rPr>
              <a:t>We are learning to understand to:</a:t>
            </a:r>
            <a:r>
              <a:rPr lang="ru-RU" b="1" dirty="0" smtClean="0">
                <a:solidFill>
                  <a:schemeClr val="accent2">
                    <a:lumMod val="50000"/>
                  </a:schemeClr>
                </a:solidFill>
              </a:rPr>
              <a:t/>
            </a:r>
            <a:br>
              <a:rPr lang="ru-RU" b="1" dirty="0" smtClean="0">
                <a:solidFill>
                  <a:schemeClr val="accent2">
                    <a:lumMod val="50000"/>
                  </a:schemeClr>
                </a:solidFill>
              </a:rPr>
            </a:br>
            <a:endParaRPr lang="ru-RU" b="1" dirty="0">
              <a:solidFill>
                <a:schemeClr val="accent2">
                  <a:lumMod val="50000"/>
                </a:schemeClr>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n-US" sz="4000" dirty="0" smtClean="0">
                <a:solidFill>
                  <a:schemeClr val="accent3">
                    <a:lumMod val="50000"/>
                  </a:schemeClr>
                </a:solidFill>
              </a:rPr>
              <a:t>understand origins and structure of a Haiku;</a:t>
            </a:r>
            <a:endParaRPr lang="ru-RU" sz="4000" dirty="0" smtClean="0">
              <a:solidFill>
                <a:schemeClr val="accent3">
                  <a:lumMod val="50000"/>
                </a:schemeClr>
              </a:solidFill>
            </a:endParaRPr>
          </a:p>
          <a:p>
            <a:r>
              <a:rPr lang="en-US" sz="4000" dirty="0" smtClean="0">
                <a:solidFill>
                  <a:schemeClr val="accent3">
                    <a:lumMod val="50000"/>
                  </a:schemeClr>
                </a:solidFill>
              </a:rPr>
              <a:t> to read together, listen to and talk about Haiku poems </a:t>
            </a:r>
            <a:endParaRPr lang="ru-RU" sz="4000" dirty="0" smtClean="0">
              <a:solidFill>
                <a:schemeClr val="accent3">
                  <a:lumMod val="50000"/>
                </a:schemeClr>
              </a:solidFill>
            </a:endParaRPr>
          </a:p>
          <a:p>
            <a:r>
              <a:rPr lang="en-US" sz="4000" dirty="0" smtClean="0">
                <a:solidFill>
                  <a:schemeClr val="accent3">
                    <a:lumMod val="50000"/>
                  </a:schemeClr>
                </a:solidFill>
              </a:rPr>
              <a:t> experiment with language , using rhythm and imagery to create our own Haiku.</a:t>
            </a:r>
            <a:endParaRPr lang="ru-RU" sz="4000" dirty="0" smtClean="0">
              <a:solidFill>
                <a:schemeClr val="accent3">
                  <a:lumMod val="50000"/>
                </a:schemeClr>
              </a:solidFill>
            </a:endParaRPr>
          </a:p>
          <a:p>
            <a:endParaRPr lang="ru-RU"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dirty="0" smtClean="0">
                <a:solidFill>
                  <a:schemeClr val="accent2">
                    <a:lumMod val="50000"/>
                  </a:schemeClr>
                </a:solidFill>
              </a:rPr>
              <a:t>How to Write a Haiku</a:t>
            </a:r>
            <a:r>
              <a:rPr lang="ru-RU" b="1" dirty="0" smtClean="0">
                <a:solidFill>
                  <a:schemeClr val="accent2">
                    <a:lumMod val="50000"/>
                  </a:schemeClr>
                </a:solidFill>
              </a:rPr>
              <a:t/>
            </a:r>
            <a:br>
              <a:rPr lang="ru-RU" b="1" dirty="0" smtClean="0">
                <a:solidFill>
                  <a:schemeClr val="accent2">
                    <a:lumMod val="50000"/>
                  </a:schemeClr>
                </a:solidFill>
              </a:rPr>
            </a:br>
            <a:endParaRPr lang="ru-RU" b="1" dirty="0">
              <a:solidFill>
                <a:schemeClr val="accent2">
                  <a:lumMod val="50000"/>
                </a:schemeClr>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buNone/>
            </a:pPr>
            <a:r>
              <a:rPr lang="en-US" dirty="0" smtClean="0"/>
              <a:t>		</a:t>
            </a:r>
            <a:r>
              <a:rPr lang="en-US" sz="4000" dirty="0" smtClean="0">
                <a:solidFill>
                  <a:schemeClr val="accent3">
                    <a:lumMod val="50000"/>
                  </a:schemeClr>
                </a:solidFill>
              </a:rPr>
              <a:t>It is easy to learn to write a haiku, but it can take a lot of practice to learn how to do it well. This lesson will give you the basics for writing your own haiku. It’s up to you to practice by writing a lot of them so you will get very good at it.</a:t>
            </a:r>
            <a:endParaRPr lang="ru-RU" sz="4000" dirty="0">
              <a:solidFill>
                <a:schemeClr val="accent3">
                  <a:lumMod val="50000"/>
                </a:schemeClr>
              </a:solidFill>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cap="all" dirty="0" smtClean="0">
                <a:solidFill>
                  <a:schemeClr val="accent2">
                    <a:lumMod val="50000"/>
                  </a:schemeClr>
                </a:solidFill>
              </a:rPr>
              <a:t>What is a Haiku?</a:t>
            </a:r>
            <a:r>
              <a:rPr lang="ru-RU" dirty="0" smtClean="0">
                <a:solidFill>
                  <a:schemeClr val="accent2">
                    <a:lumMod val="50000"/>
                  </a:schemeClr>
                </a:solidFill>
              </a:rPr>
              <a:t/>
            </a:r>
            <a:br>
              <a:rPr lang="ru-RU" dirty="0" smtClean="0">
                <a:solidFill>
                  <a:schemeClr val="accent2">
                    <a:lumMod val="50000"/>
                  </a:schemeClr>
                </a:solidFill>
              </a:rPr>
            </a:br>
            <a:endParaRPr lang="ru-RU" dirty="0">
              <a:solidFill>
                <a:schemeClr val="accent2">
                  <a:lumMod val="50000"/>
                </a:schemeClr>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buNone/>
            </a:pPr>
            <a:r>
              <a:rPr lang="en-US" dirty="0" smtClean="0"/>
              <a:t>		</a:t>
            </a:r>
            <a:r>
              <a:rPr lang="en-US" sz="3600" dirty="0" smtClean="0">
                <a:solidFill>
                  <a:schemeClr val="accent3">
                    <a:lumMod val="50000"/>
                  </a:schemeClr>
                </a:solidFill>
              </a:rPr>
              <a:t>A haiku is an unrhymed three-line poem. It is based on a traditional Japanese poetic form. Though there are different ways to write haiku, the traditional pattern in English is to write the first and last lines with five syllables each, and the middle line with seven syllables. </a:t>
            </a:r>
            <a:endParaRPr lang="ru-RU" sz="3600" dirty="0">
              <a:solidFill>
                <a:schemeClr val="accent3">
                  <a:lumMod val="50000"/>
                </a:schemeClr>
              </a:solidFill>
            </a:endParaRP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dirty="0" smtClean="0">
                <a:solidFill>
                  <a:schemeClr val="accent2">
                    <a:lumMod val="50000"/>
                  </a:schemeClr>
                </a:solidFill>
              </a:rPr>
              <a:t>The pattern of syllables looks like this:</a:t>
            </a:r>
            <a:endParaRPr lang="ru-RU" b="1" dirty="0">
              <a:solidFill>
                <a:schemeClr val="accent2">
                  <a:lumMod val="50000"/>
                </a:schemeClr>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buNone/>
            </a:pPr>
            <a:r>
              <a:rPr lang="fr-FR" dirty="0" smtClean="0">
                <a:solidFill>
                  <a:schemeClr val="accent3">
                    <a:lumMod val="50000"/>
                  </a:schemeClr>
                </a:solidFill>
              </a:rPr>
              <a:t>               </a:t>
            </a:r>
            <a:r>
              <a:rPr lang="fr-FR" sz="5400" dirty="0" smtClean="0">
                <a:solidFill>
                  <a:schemeClr val="accent3">
                    <a:lumMod val="50000"/>
                  </a:schemeClr>
                </a:solidFill>
              </a:rPr>
              <a:t>Line 1: 5 syllables</a:t>
            </a:r>
            <a:br>
              <a:rPr lang="fr-FR" sz="5400" dirty="0" smtClean="0">
                <a:solidFill>
                  <a:schemeClr val="accent3">
                    <a:lumMod val="50000"/>
                  </a:schemeClr>
                </a:solidFill>
              </a:rPr>
            </a:br>
            <a:r>
              <a:rPr lang="fr-FR" sz="5400" dirty="0" smtClean="0">
                <a:solidFill>
                  <a:schemeClr val="accent3">
                    <a:lumMod val="50000"/>
                  </a:schemeClr>
                </a:solidFill>
              </a:rPr>
              <a:t>       Line 2: 7 syllables</a:t>
            </a:r>
            <a:br>
              <a:rPr lang="fr-FR" sz="5400" dirty="0" smtClean="0">
                <a:solidFill>
                  <a:schemeClr val="accent3">
                    <a:lumMod val="50000"/>
                  </a:schemeClr>
                </a:solidFill>
              </a:rPr>
            </a:br>
            <a:r>
              <a:rPr lang="fr-FR" sz="5400" dirty="0" smtClean="0">
                <a:solidFill>
                  <a:schemeClr val="accent3">
                    <a:lumMod val="50000"/>
                  </a:schemeClr>
                </a:solidFill>
              </a:rPr>
              <a:t>       Line 3: 5 syllables</a:t>
            </a:r>
            <a:endParaRPr lang="ru-RU" sz="5400" dirty="0" smtClean="0">
              <a:solidFill>
                <a:schemeClr val="accent3">
                  <a:lumMod val="50000"/>
                </a:schemeClr>
              </a:solidFill>
            </a:endParaRPr>
          </a:p>
          <a:p>
            <a:endParaRPr lang="ru-RU"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sz="3600" b="1" dirty="0" smtClean="0">
                <a:solidFill>
                  <a:schemeClr val="accent2">
                    <a:lumMod val="50000"/>
                  </a:schemeClr>
                </a:solidFill>
              </a:rPr>
              <a:t>Here’s another way to visualize the same thing:</a:t>
            </a:r>
            <a:r>
              <a:rPr lang="ru-RU" dirty="0" smtClean="0"/>
              <a:t/>
            </a:r>
            <a:br>
              <a:rPr lang="ru-RU" dirty="0" smtClean="0"/>
            </a:br>
            <a:endParaRPr lang="ru-RU" b="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buNone/>
            </a:pPr>
            <a:r>
              <a:rPr lang="en-US" sz="6000" dirty="0" smtClean="0"/>
              <a:t>            </a:t>
            </a:r>
            <a:r>
              <a:rPr lang="ru-RU" sz="8000" dirty="0" smtClean="0">
                <a:solidFill>
                  <a:schemeClr val="accent3">
                    <a:lumMod val="50000"/>
                  </a:schemeClr>
                </a:solidFill>
              </a:rPr>
              <a:t>1 2 3 4 5</a:t>
            </a:r>
            <a:br>
              <a:rPr lang="ru-RU" sz="8000" dirty="0" smtClean="0">
                <a:solidFill>
                  <a:schemeClr val="accent3">
                    <a:lumMod val="50000"/>
                  </a:schemeClr>
                </a:solidFill>
              </a:rPr>
            </a:br>
            <a:r>
              <a:rPr lang="en-US" sz="8000" dirty="0" smtClean="0">
                <a:solidFill>
                  <a:schemeClr val="accent3">
                    <a:lumMod val="50000"/>
                  </a:schemeClr>
                </a:solidFill>
              </a:rPr>
              <a:t>     </a:t>
            </a:r>
            <a:r>
              <a:rPr lang="ru-RU" sz="8000" dirty="0" smtClean="0">
                <a:solidFill>
                  <a:schemeClr val="accent3">
                    <a:lumMod val="50000"/>
                  </a:schemeClr>
                </a:solidFill>
              </a:rPr>
              <a:t>1 2 3 4 5 6 7</a:t>
            </a:r>
            <a:br>
              <a:rPr lang="ru-RU" sz="8000" dirty="0" smtClean="0">
                <a:solidFill>
                  <a:schemeClr val="accent3">
                    <a:lumMod val="50000"/>
                  </a:schemeClr>
                </a:solidFill>
              </a:rPr>
            </a:br>
            <a:r>
              <a:rPr lang="en-US" sz="8000" dirty="0" smtClean="0">
                <a:solidFill>
                  <a:schemeClr val="accent3">
                    <a:lumMod val="50000"/>
                  </a:schemeClr>
                </a:solidFill>
              </a:rPr>
              <a:t>        </a:t>
            </a:r>
            <a:r>
              <a:rPr lang="ru-RU" sz="8000" dirty="0" smtClean="0">
                <a:solidFill>
                  <a:schemeClr val="accent3">
                    <a:lumMod val="50000"/>
                  </a:schemeClr>
                </a:solidFill>
              </a:rPr>
              <a:t>1 2 3 4 5</a:t>
            </a:r>
          </a:p>
          <a:p>
            <a:endParaRPr lang="ru-RU"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accent2">
                    <a:lumMod val="50000"/>
                  </a:schemeClr>
                </a:solidFill>
              </a:rPr>
              <a:t>Subject </a:t>
            </a:r>
            <a:endParaRPr lang="ru-RU" b="1" dirty="0">
              <a:solidFill>
                <a:schemeClr val="accent2">
                  <a:lumMod val="50000"/>
                </a:schemeClr>
              </a:solidFill>
            </a:endParaRPr>
          </a:p>
        </p:txBody>
      </p:sp>
      <p:sp>
        <p:nvSpPr>
          <p:cNvPr id="3" name="Text Placeholder 2"/>
          <p:cNvSpPr>
            <a:spLocks noGrp="1"/>
          </p:cNvSpPr>
          <p:nvPr>
            <p:ph type="body" idx="1"/>
          </p:nvPr>
        </p:nvSpPr>
        <p:spPr/>
        <p:txBody>
          <a:bodyPr/>
          <a:lstStyle/>
          <a:p>
            <a:endParaRPr lang="ru-RU"/>
          </a:p>
        </p:txBody>
      </p:sp>
      <p:sp>
        <p:nvSpPr>
          <p:cNvPr id="4" name="Content Placeholder 3"/>
          <p:cNvSpPr>
            <a:spLocks noGrp="1"/>
          </p:cNvSpPr>
          <p:nvPr>
            <p:ph sz="half" idx="2"/>
          </p:nvPr>
        </p:nvSpPr>
        <p:spPr>
          <a:xfrm>
            <a:off x="457200" y="1371600"/>
            <a:ext cx="4114800" cy="4754563"/>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buNone/>
            </a:pPr>
            <a:r>
              <a:rPr lang="en-US" dirty="0" smtClean="0"/>
              <a:t>      </a:t>
            </a:r>
            <a:r>
              <a:rPr lang="en-US" sz="4000" dirty="0" smtClean="0">
                <a:solidFill>
                  <a:schemeClr val="accent3">
                    <a:lumMod val="50000"/>
                  </a:schemeClr>
                </a:solidFill>
              </a:rPr>
              <a:t>Most often, haiku poems are about seasons or nature, though you can write your own haiku about anything you like. </a:t>
            </a:r>
            <a:endParaRPr lang="ru-RU" sz="4000" dirty="0" smtClean="0">
              <a:solidFill>
                <a:schemeClr val="accent3">
                  <a:lumMod val="50000"/>
                </a:schemeClr>
              </a:solidFill>
            </a:endParaRPr>
          </a:p>
          <a:p>
            <a:endParaRPr lang="ru-RU" dirty="0"/>
          </a:p>
        </p:txBody>
      </p:sp>
      <p:sp>
        <p:nvSpPr>
          <p:cNvPr id="5" name="Text Placeholder 4"/>
          <p:cNvSpPr>
            <a:spLocks noGrp="1"/>
          </p:cNvSpPr>
          <p:nvPr>
            <p:ph type="body" sz="quarter" idx="3"/>
          </p:nvPr>
        </p:nvSpPr>
        <p:spPr/>
        <p:style>
          <a:lnRef idx="1">
            <a:schemeClr val="accent3"/>
          </a:lnRef>
          <a:fillRef idx="2">
            <a:schemeClr val="accent3"/>
          </a:fillRef>
          <a:effectRef idx="1">
            <a:schemeClr val="accent3"/>
          </a:effectRef>
          <a:fontRef idx="minor">
            <a:schemeClr val="dk1"/>
          </a:fontRef>
        </p:style>
        <p:txBody>
          <a:bodyPr/>
          <a:lstStyle/>
          <a:p>
            <a:endParaRPr lang="ru-RU" dirty="0"/>
          </a:p>
        </p:txBody>
      </p:sp>
      <p:pic>
        <p:nvPicPr>
          <p:cNvPr id="7" name="Content Placeholder 6" descr="headimages.jpg"/>
          <p:cNvPicPr>
            <a:picLocks noGrp="1" noChangeAspect="1"/>
          </p:cNvPicPr>
          <p:nvPr>
            <p:ph sz="quarter" idx="4"/>
          </p:nvPr>
        </p:nvPicPr>
        <p:blipFill>
          <a:blip r:embed="rId2" cstate="print"/>
          <a:stretch>
            <a:fillRect/>
          </a:stretch>
        </p:blipFill>
        <p:spPr>
          <a:xfrm>
            <a:off x="4572000" y="2133600"/>
            <a:ext cx="4114800" cy="3962400"/>
          </a:xfrm>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dirty="0" err="1" smtClean="0">
                <a:solidFill>
                  <a:schemeClr val="accent2">
                    <a:lumMod val="50000"/>
                  </a:schemeClr>
                </a:solidFill>
              </a:rPr>
              <a:t>Masaoka</a:t>
            </a:r>
            <a:r>
              <a:rPr lang="en-US" dirty="0" smtClean="0">
                <a:solidFill>
                  <a:schemeClr val="accent2">
                    <a:lumMod val="50000"/>
                  </a:schemeClr>
                </a:solidFill>
              </a:rPr>
              <a:t> Shiki (1867-1902)</a:t>
            </a:r>
            <a:r>
              <a:rPr lang="ru-RU" dirty="0" smtClean="0">
                <a:solidFill>
                  <a:schemeClr val="accent2">
                    <a:lumMod val="50000"/>
                  </a:schemeClr>
                </a:solidFill>
              </a:rPr>
              <a:t/>
            </a:r>
            <a:br>
              <a:rPr lang="ru-RU" dirty="0" smtClean="0">
                <a:solidFill>
                  <a:schemeClr val="accent2">
                    <a:lumMod val="50000"/>
                  </a:schemeClr>
                </a:solidFill>
              </a:rPr>
            </a:br>
            <a:endParaRPr lang="ru-RU" dirty="0">
              <a:solidFill>
                <a:schemeClr val="accent2">
                  <a:lumMod val="50000"/>
                </a:schemeClr>
              </a:solidFill>
            </a:endParaRPr>
          </a:p>
        </p:txBody>
      </p:sp>
      <p:sp>
        <p:nvSpPr>
          <p:cNvPr id="3" name="Text Placeholder 2"/>
          <p:cNvSpPr>
            <a:spLocks noGrp="1"/>
          </p:cNvSpPr>
          <p:nvPr>
            <p:ph type="body" idx="1"/>
          </p:nvPr>
        </p:nvSpPr>
        <p:spPr/>
        <p:txBody>
          <a:bodyPr/>
          <a:lstStyle/>
          <a:p>
            <a:endParaRPr lang="ru-RU"/>
          </a:p>
        </p:txBody>
      </p:sp>
      <p:sp>
        <p:nvSpPr>
          <p:cNvPr id="4" name="Content Placeholder 3"/>
          <p:cNvSpPr>
            <a:spLocks noGrp="1"/>
          </p:cNvSpPr>
          <p:nvPr>
            <p:ph sz="half" idx="2"/>
          </p:nvPr>
        </p:nvSpPr>
        <p:spPr>
          <a:xfrm>
            <a:off x="457200" y="1600200"/>
            <a:ext cx="4040188" cy="4724400"/>
          </a:xfrm>
        </p:spPr>
        <p:style>
          <a:lnRef idx="1">
            <a:schemeClr val="accent2"/>
          </a:lnRef>
          <a:fillRef idx="2">
            <a:schemeClr val="accent2"/>
          </a:fillRef>
          <a:effectRef idx="1">
            <a:schemeClr val="accent2"/>
          </a:effectRef>
          <a:fontRef idx="minor">
            <a:schemeClr val="dk1"/>
          </a:fontRef>
        </p:style>
        <p:txBody>
          <a:bodyPr>
            <a:noAutofit/>
          </a:bodyPr>
          <a:lstStyle/>
          <a:p>
            <a:pPr>
              <a:buNone/>
            </a:pPr>
            <a:r>
              <a:rPr lang="en-US" sz="3600" i="1" dirty="0" smtClean="0">
                <a:solidFill>
                  <a:schemeClr val="accent3">
                    <a:lumMod val="50000"/>
                  </a:schemeClr>
                </a:solidFill>
              </a:rPr>
              <a:t>In the coolness</a:t>
            </a:r>
            <a:endParaRPr lang="ru-RU" sz="3600" dirty="0" smtClean="0">
              <a:solidFill>
                <a:schemeClr val="accent3">
                  <a:lumMod val="50000"/>
                </a:schemeClr>
              </a:solidFill>
            </a:endParaRPr>
          </a:p>
          <a:p>
            <a:pPr>
              <a:buNone/>
            </a:pPr>
            <a:r>
              <a:rPr lang="en-US" sz="3600" i="1" dirty="0" smtClean="0">
                <a:solidFill>
                  <a:schemeClr val="accent3">
                    <a:lumMod val="50000"/>
                  </a:schemeClr>
                </a:solidFill>
              </a:rPr>
              <a:t>of the empty sixth-month sky...</a:t>
            </a:r>
            <a:br>
              <a:rPr lang="en-US" sz="3600" i="1" dirty="0" smtClean="0">
                <a:solidFill>
                  <a:schemeClr val="accent3">
                    <a:lumMod val="50000"/>
                  </a:schemeClr>
                </a:solidFill>
              </a:rPr>
            </a:br>
            <a:r>
              <a:rPr lang="en-US" sz="3600" i="1" dirty="0" smtClean="0">
                <a:solidFill>
                  <a:schemeClr val="accent3">
                    <a:lumMod val="50000"/>
                  </a:schemeClr>
                </a:solidFill>
              </a:rPr>
              <a:t>the cuckoo’s cry.</a:t>
            </a:r>
            <a:endParaRPr lang="ru-RU" sz="3600" dirty="0" smtClean="0">
              <a:solidFill>
                <a:schemeClr val="accent3">
                  <a:lumMod val="50000"/>
                </a:schemeClr>
              </a:solidFill>
            </a:endParaRPr>
          </a:p>
          <a:p>
            <a:pPr>
              <a:buNone/>
            </a:pPr>
            <a:r>
              <a:rPr lang="en-US" sz="3600" i="1" dirty="0" smtClean="0">
                <a:solidFill>
                  <a:schemeClr val="accent3">
                    <a:lumMod val="50000"/>
                  </a:schemeClr>
                </a:solidFill>
              </a:rPr>
              <a:t>the tree cut,</a:t>
            </a:r>
            <a:endParaRPr lang="ru-RU" sz="3600" dirty="0" smtClean="0">
              <a:solidFill>
                <a:schemeClr val="accent3">
                  <a:lumMod val="50000"/>
                </a:schemeClr>
              </a:solidFill>
            </a:endParaRPr>
          </a:p>
          <a:p>
            <a:pPr>
              <a:buNone/>
            </a:pPr>
            <a:r>
              <a:rPr lang="en-US" sz="3600" i="1" dirty="0" smtClean="0">
                <a:solidFill>
                  <a:schemeClr val="accent3">
                    <a:lumMod val="50000"/>
                  </a:schemeClr>
                </a:solidFill>
              </a:rPr>
              <a:t>dawn breaks early</a:t>
            </a:r>
            <a:br>
              <a:rPr lang="en-US" sz="3600" i="1" dirty="0" smtClean="0">
                <a:solidFill>
                  <a:schemeClr val="accent3">
                    <a:lumMod val="50000"/>
                  </a:schemeClr>
                </a:solidFill>
              </a:rPr>
            </a:br>
            <a:r>
              <a:rPr lang="en-US" sz="3600" i="1" dirty="0" smtClean="0">
                <a:solidFill>
                  <a:schemeClr val="accent3">
                    <a:lumMod val="50000"/>
                  </a:schemeClr>
                </a:solidFill>
              </a:rPr>
              <a:t>at my little window</a:t>
            </a:r>
            <a:endParaRPr lang="ru-RU" sz="3600" dirty="0">
              <a:solidFill>
                <a:schemeClr val="accent3">
                  <a:lumMod val="50000"/>
                </a:schemeClr>
              </a:solidFill>
            </a:endParaRPr>
          </a:p>
        </p:txBody>
      </p:sp>
      <p:sp>
        <p:nvSpPr>
          <p:cNvPr id="5" name="Text Placeholder 4"/>
          <p:cNvSpPr>
            <a:spLocks noGrp="1"/>
          </p:cNvSpPr>
          <p:nvPr>
            <p:ph type="body" sz="quarter" idx="3"/>
          </p:nvPr>
        </p:nvSpPr>
        <p:spPr/>
        <p:txBody>
          <a:bodyPr/>
          <a:lstStyle/>
          <a:p>
            <a:endParaRPr lang="ru-RU"/>
          </a:p>
        </p:txBody>
      </p:sp>
      <p:pic>
        <p:nvPicPr>
          <p:cNvPr id="7" name="Content Placeholder 6" descr="stock-vector-japanese-painting-hawk-pattern-375064843.jpg"/>
          <p:cNvPicPr>
            <a:picLocks noGrp="1" noChangeAspect="1"/>
          </p:cNvPicPr>
          <p:nvPr>
            <p:ph sz="quarter" idx="4"/>
          </p:nvPr>
        </p:nvPicPr>
        <p:blipFill>
          <a:blip r:embed="rId2" cstate="print"/>
          <a:stretch>
            <a:fillRect/>
          </a:stretch>
        </p:blipFill>
        <p:spPr>
          <a:xfrm>
            <a:off x="4572000" y="1600200"/>
            <a:ext cx="4114800" cy="4876800"/>
          </a:xfrm>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b="1" dirty="0" smtClean="0">
                <a:solidFill>
                  <a:schemeClr val="accent2">
                    <a:lumMod val="50000"/>
                  </a:schemeClr>
                </a:solidFill>
              </a:rPr>
              <a:t>Matsuo Basho (1644-1694</a:t>
            </a:r>
            <a:r>
              <a:rPr lang="en-US" dirty="0" smtClean="0"/>
              <a:t>)</a:t>
            </a:r>
            <a:r>
              <a:rPr lang="ru-RU" dirty="0" smtClean="0"/>
              <a:t/>
            </a:r>
            <a:br>
              <a:rPr lang="ru-RU" dirty="0" smtClean="0"/>
            </a:br>
            <a:endParaRPr lang="ru-RU" dirty="0"/>
          </a:p>
        </p:txBody>
      </p:sp>
      <p:sp>
        <p:nvSpPr>
          <p:cNvPr id="3" name="Content Placeholder 2"/>
          <p:cNvSpPr>
            <a:spLocks noGrp="1"/>
          </p:cNvSpPr>
          <p:nvPr>
            <p:ph sz="half" idx="1"/>
          </p:nvPr>
        </p:nvSpPr>
        <p:spPr/>
        <p:style>
          <a:lnRef idx="1">
            <a:schemeClr val="accent2"/>
          </a:lnRef>
          <a:fillRef idx="2">
            <a:schemeClr val="accent2"/>
          </a:fillRef>
          <a:effectRef idx="1">
            <a:schemeClr val="accent2"/>
          </a:effectRef>
          <a:fontRef idx="minor">
            <a:schemeClr val="dk1"/>
          </a:fontRef>
        </p:style>
        <p:txBody>
          <a:bodyPr/>
          <a:lstStyle/>
          <a:p>
            <a:pPr>
              <a:buNone/>
            </a:pPr>
            <a:r>
              <a:rPr lang="en-US" sz="3600" i="1" dirty="0" smtClean="0">
                <a:solidFill>
                  <a:schemeClr val="accent3">
                    <a:lumMod val="50000"/>
                  </a:schemeClr>
                </a:solidFill>
              </a:rPr>
              <a:t>Autumn moonlight –</a:t>
            </a:r>
            <a:endParaRPr lang="ru-RU" sz="3600" dirty="0" smtClean="0">
              <a:solidFill>
                <a:schemeClr val="accent3">
                  <a:lumMod val="50000"/>
                </a:schemeClr>
              </a:solidFill>
            </a:endParaRPr>
          </a:p>
          <a:p>
            <a:pPr>
              <a:buNone/>
            </a:pPr>
            <a:r>
              <a:rPr lang="en-US" sz="3600" i="1" dirty="0" smtClean="0">
                <a:solidFill>
                  <a:schemeClr val="accent3">
                    <a:lumMod val="50000"/>
                  </a:schemeClr>
                </a:solidFill>
              </a:rPr>
              <a:t>a worm digs silently</a:t>
            </a:r>
            <a:br>
              <a:rPr lang="en-US" sz="3600" i="1" dirty="0" smtClean="0">
                <a:solidFill>
                  <a:schemeClr val="accent3">
                    <a:lumMod val="50000"/>
                  </a:schemeClr>
                </a:solidFill>
              </a:rPr>
            </a:br>
            <a:r>
              <a:rPr lang="en-US" sz="3600" i="1" dirty="0" smtClean="0">
                <a:solidFill>
                  <a:schemeClr val="accent3">
                    <a:lumMod val="50000"/>
                  </a:schemeClr>
                </a:solidFill>
              </a:rPr>
              <a:t>into the chestnut.</a:t>
            </a:r>
            <a:endParaRPr lang="ru-RU" sz="3600" dirty="0" smtClean="0">
              <a:solidFill>
                <a:schemeClr val="accent3">
                  <a:lumMod val="50000"/>
                </a:schemeClr>
              </a:solidFill>
            </a:endParaRPr>
          </a:p>
          <a:p>
            <a:pPr>
              <a:buNone/>
            </a:pPr>
            <a:r>
              <a:rPr lang="en-US" sz="3600" i="1" dirty="0" smtClean="0">
                <a:solidFill>
                  <a:schemeClr val="accent3">
                    <a:lumMod val="50000"/>
                  </a:schemeClr>
                </a:solidFill>
              </a:rPr>
              <a:t>Old pond</a:t>
            </a:r>
            <a:endParaRPr lang="en-US" sz="3600" dirty="0" smtClean="0">
              <a:solidFill>
                <a:schemeClr val="accent3">
                  <a:lumMod val="50000"/>
                </a:schemeClr>
              </a:solidFill>
            </a:endParaRPr>
          </a:p>
          <a:p>
            <a:pPr>
              <a:buNone/>
            </a:pPr>
            <a:r>
              <a:rPr lang="en-US" sz="3600" i="1" dirty="0" smtClean="0">
                <a:solidFill>
                  <a:schemeClr val="accent3">
                    <a:lumMod val="50000"/>
                  </a:schemeClr>
                </a:solidFill>
              </a:rPr>
              <a:t>a frog jumps</a:t>
            </a:r>
            <a:br>
              <a:rPr lang="en-US" sz="3600" i="1" dirty="0" smtClean="0">
                <a:solidFill>
                  <a:schemeClr val="accent3">
                    <a:lumMod val="50000"/>
                  </a:schemeClr>
                </a:solidFill>
              </a:rPr>
            </a:br>
            <a:r>
              <a:rPr lang="en-US" sz="3600" i="1" dirty="0" smtClean="0">
                <a:solidFill>
                  <a:schemeClr val="accent3">
                    <a:lumMod val="50000"/>
                  </a:schemeClr>
                </a:solidFill>
              </a:rPr>
              <a:t>the sound of water</a:t>
            </a:r>
            <a:endParaRPr lang="ru-RU" sz="3600" dirty="0" smtClean="0">
              <a:solidFill>
                <a:schemeClr val="accent3">
                  <a:lumMod val="50000"/>
                </a:schemeClr>
              </a:solidFill>
            </a:endParaRPr>
          </a:p>
          <a:p>
            <a:endParaRPr lang="ru-RU" dirty="0"/>
          </a:p>
        </p:txBody>
      </p:sp>
      <p:pic>
        <p:nvPicPr>
          <p:cNvPr id="5" name="Content Placeholder 4" descr="c8371cc80b5a59abaa0c9492dc291db3.jpg"/>
          <p:cNvPicPr>
            <a:picLocks noGrp="1" noChangeAspect="1"/>
          </p:cNvPicPr>
          <p:nvPr>
            <p:ph sz="half" idx="2"/>
          </p:nvPr>
        </p:nvPicPr>
        <p:blipFill>
          <a:blip r:embed="rId2" cstate="print"/>
          <a:stretch>
            <a:fillRect/>
          </a:stretch>
        </p:blipFill>
        <p:spPr>
          <a:xfrm>
            <a:off x="4572000" y="1447800"/>
            <a:ext cx="4038600" cy="4648200"/>
          </a:xfrm>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270</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Haiku</vt:lpstr>
      <vt:lpstr>We are learning to understand to: </vt:lpstr>
      <vt:lpstr>How to Write a Haiku </vt:lpstr>
      <vt:lpstr>What is a Haiku? </vt:lpstr>
      <vt:lpstr>The pattern of syllables looks like this:</vt:lpstr>
      <vt:lpstr>Here’s another way to visualize the same thing: </vt:lpstr>
      <vt:lpstr>Subject </vt:lpstr>
      <vt:lpstr>Masaoka Shiki (1867-1902) </vt:lpstr>
      <vt:lpstr>Matsuo Basho (1644-1694) </vt:lpstr>
      <vt:lpstr>Modern Haiku</vt:lpstr>
      <vt:lpstr>Ency Bearis </vt:lpstr>
      <vt:lpstr>Theme: Spring</vt:lpstr>
      <vt:lpstr>Summary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Haiku</dc:title>
  <dc:creator/>
  <cp:lastModifiedBy>VitaHome</cp:lastModifiedBy>
  <cp:revision>27</cp:revision>
  <dcterms:created xsi:type="dcterms:W3CDTF">2006-08-16T00:00:00Z</dcterms:created>
  <dcterms:modified xsi:type="dcterms:W3CDTF">2016-05-22T19:24:02Z</dcterms:modified>
</cp:coreProperties>
</file>