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1" r:id="rId6"/>
    <p:sldId id="260" r:id="rId7"/>
    <p:sldId id="262" r:id="rId8"/>
  </p:sldIdLst>
  <p:sldSz cx="9144000" cy="6858000" type="screen4x3"/>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869ED5CD-7248-4115-81A8-621E7B369473}" type="datetimeFigureOut">
              <a:rPr lang="lv-LV" smtClean="0"/>
              <a:t>12.06.2016.</a:t>
            </a:fld>
            <a:endParaRPr lang="lv-LV"/>
          </a:p>
        </p:txBody>
      </p:sp>
      <p:sp>
        <p:nvSpPr>
          <p:cNvPr id="16" name="Slide Number Placeholder 15"/>
          <p:cNvSpPr>
            <a:spLocks noGrp="1"/>
          </p:cNvSpPr>
          <p:nvPr>
            <p:ph type="sldNum" sz="quarter" idx="11"/>
          </p:nvPr>
        </p:nvSpPr>
        <p:spPr/>
        <p:txBody>
          <a:bodyPr/>
          <a:lstStyle/>
          <a:p>
            <a:fld id="{9F69F715-6AB7-457E-B656-6500C4B3F43A}" type="slidenum">
              <a:rPr lang="lv-LV" smtClean="0"/>
              <a:t>‹#›</a:t>
            </a:fld>
            <a:endParaRPr lang="lv-LV"/>
          </a:p>
        </p:txBody>
      </p:sp>
      <p:sp>
        <p:nvSpPr>
          <p:cNvPr id="17" name="Footer Placeholder 16"/>
          <p:cNvSpPr>
            <a:spLocks noGrp="1"/>
          </p:cNvSpPr>
          <p:nvPr>
            <p:ph type="ftr" sz="quarter" idx="12"/>
          </p:nvPr>
        </p:nvSpPr>
        <p:spPr/>
        <p:txBody>
          <a:bodyPr/>
          <a:lstStyle/>
          <a:p>
            <a:endParaRPr lang="lv-L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9ED5CD-7248-4115-81A8-621E7B369473}" type="datetimeFigureOut">
              <a:rPr lang="lv-LV" smtClean="0"/>
              <a:t>12.06.2016.</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F69F715-6AB7-457E-B656-6500C4B3F43A}" type="slidenum">
              <a:rPr lang="lv-LV" smtClean="0"/>
              <a:t>‹#›</a:t>
            </a:fld>
            <a:endParaRPr 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9ED5CD-7248-4115-81A8-621E7B369473}" type="datetimeFigureOut">
              <a:rPr lang="lv-LV" smtClean="0"/>
              <a:t>12.06.2016.</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F69F715-6AB7-457E-B656-6500C4B3F43A}" type="slidenum">
              <a:rPr lang="lv-LV" smtClean="0"/>
              <a:t>‹#›</a:t>
            </a:fld>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869ED5CD-7248-4115-81A8-621E7B369473}" type="datetimeFigureOut">
              <a:rPr lang="lv-LV" smtClean="0"/>
              <a:t>12.06.2016.</a:t>
            </a:fld>
            <a:endParaRPr lang="lv-LV"/>
          </a:p>
        </p:txBody>
      </p:sp>
      <p:sp>
        <p:nvSpPr>
          <p:cNvPr id="15" name="Slide Number Placeholder 14"/>
          <p:cNvSpPr>
            <a:spLocks noGrp="1"/>
          </p:cNvSpPr>
          <p:nvPr>
            <p:ph type="sldNum" sz="quarter" idx="15"/>
          </p:nvPr>
        </p:nvSpPr>
        <p:spPr/>
        <p:txBody>
          <a:bodyPr/>
          <a:lstStyle>
            <a:lvl1pPr algn="ctr">
              <a:defRPr/>
            </a:lvl1pPr>
          </a:lstStyle>
          <a:p>
            <a:fld id="{9F69F715-6AB7-457E-B656-6500C4B3F43A}" type="slidenum">
              <a:rPr lang="lv-LV" smtClean="0"/>
              <a:t>‹#›</a:t>
            </a:fld>
            <a:endParaRPr lang="lv-LV"/>
          </a:p>
        </p:txBody>
      </p:sp>
      <p:sp>
        <p:nvSpPr>
          <p:cNvPr id="16" name="Footer Placeholder 15"/>
          <p:cNvSpPr>
            <a:spLocks noGrp="1"/>
          </p:cNvSpPr>
          <p:nvPr>
            <p:ph type="ftr" sz="quarter" idx="16"/>
          </p:nvPr>
        </p:nvSpPr>
        <p:spPr/>
        <p:txBody>
          <a:bodyPr/>
          <a:lstStyle/>
          <a:p>
            <a:endParaRPr lang="lv-LV"/>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69ED5CD-7248-4115-81A8-621E7B369473}" type="datetimeFigureOut">
              <a:rPr lang="lv-LV" smtClean="0"/>
              <a:t>12.06.2016.</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F69F715-6AB7-457E-B656-6500C4B3F43A}" type="slidenum">
              <a:rPr lang="lv-LV" smtClean="0"/>
              <a:t>‹#›</a:t>
            </a:fld>
            <a:endParaRPr lang="lv-LV"/>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69ED5CD-7248-4115-81A8-621E7B369473}" type="datetimeFigureOut">
              <a:rPr lang="lv-LV" smtClean="0"/>
              <a:t>12.06.2016.</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9F69F715-6AB7-457E-B656-6500C4B3F43A}" type="slidenum">
              <a:rPr lang="lv-LV" smtClean="0"/>
              <a:t>‹#›</a:t>
            </a:fld>
            <a:endParaRPr lang="lv-LV"/>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9F69F715-6AB7-457E-B656-6500C4B3F43A}" type="slidenum">
              <a:rPr lang="lv-LV" smtClean="0"/>
              <a:t>‹#›</a:t>
            </a:fld>
            <a:endParaRPr lang="lv-LV"/>
          </a:p>
        </p:txBody>
      </p:sp>
      <p:sp>
        <p:nvSpPr>
          <p:cNvPr id="8" name="Footer Placeholder 7"/>
          <p:cNvSpPr>
            <a:spLocks noGrp="1"/>
          </p:cNvSpPr>
          <p:nvPr>
            <p:ph type="ftr" sz="quarter" idx="11"/>
          </p:nvPr>
        </p:nvSpPr>
        <p:spPr/>
        <p:txBody>
          <a:bodyPr/>
          <a:lstStyle/>
          <a:p>
            <a:endParaRPr lang="lv-LV"/>
          </a:p>
        </p:txBody>
      </p:sp>
      <p:sp>
        <p:nvSpPr>
          <p:cNvPr id="7" name="Date Placeholder 6"/>
          <p:cNvSpPr>
            <a:spLocks noGrp="1"/>
          </p:cNvSpPr>
          <p:nvPr>
            <p:ph type="dt" sz="half" idx="10"/>
          </p:nvPr>
        </p:nvSpPr>
        <p:spPr/>
        <p:txBody>
          <a:bodyPr/>
          <a:lstStyle/>
          <a:p>
            <a:fld id="{869ED5CD-7248-4115-81A8-621E7B369473}" type="datetimeFigureOut">
              <a:rPr lang="lv-LV" smtClean="0"/>
              <a:t>12.06.2016.</a:t>
            </a:fld>
            <a:endParaRPr lang="lv-LV"/>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69ED5CD-7248-4115-81A8-621E7B369473}" type="datetimeFigureOut">
              <a:rPr lang="lv-LV" smtClean="0"/>
              <a:t>12.06.2016.</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9F69F715-6AB7-457E-B656-6500C4B3F43A}" type="slidenum">
              <a:rPr lang="lv-LV" smtClean="0"/>
              <a:t>‹#›</a:t>
            </a:fld>
            <a:endParaRPr lang="lv-LV"/>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9ED5CD-7248-4115-81A8-621E7B369473}" type="datetimeFigureOut">
              <a:rPr lang="lv-LV" smtClean="0"/>
              <a:t>12.06.2016.</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9F69F715-6AB7-457E-B656-6500C4B3F43A}" type="slidenum">
              <a:rPr lang="lv-LV" smtClean="0"/>
              <a:t>‹#›</a:t>
            </a:fld>
            <a:endParaRPr 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869ED5CD-7248-4115-81A8-621E7B369473}" type="datetimeFigureOut">
              <a:rPr lang="lv-LV" smtClean="0"/>
              <a:t>12.06.2016.</a:t>
            </a:fld>
            <a:endParaRPr lang="lv-LV"/>
          </a:p>
        </p:txBody>
      </p:sp>
      <p:sp>
        <p:nvSpPr>
          <p:cNvPr id="9" name="Slide Number Placeholder 8"/>
          <p:cNvSpPr>
            <a:spLocks noGrp="1"/>
          </p:cNvSpPr>
          <p:nvPr>
            <p:ph type="sldNum" sz="quarter" idx="15"/>
          </p:nvPr>
        </p:nvSpPr>
        <p:spPr/>
        <p:txBody>
          <a:bodyPr/>
          <a:lstStyle/>
          <a:p>
            <a:fld id="{9F69F715-6AB7-457E-B656-6500C4B3F43A}" type="slidenum">
              <a:rPr lang="lv-LV" smtClean="0"/>
              <a:t>‹#›</a:t>
            </a:fld>
            <a:endParaRPr lang="lv-LV"/>
          </a:p>
        </p:txBody>
      </p:sp>
      <p:sp>
        <p:nvSpPr>
          <p:cNvPr id="10" name="Footer Placeholder 9"/>
          <p:cNvSpPr>
            <a:spLocks noGrp="1"/>
          </p:cNvSpPr>
          <p:nvPr>
            <p:ph type="ftr" sz="quarter" idx="16"/>
          </p:nvPr>
        </p:nvSpPr>
        <p:spPr/>
        <p:txBody>
          <a:bodyPr/>
          <a:lstStyle/>
          <a:p>
            <a:endParaRPr lang="lv-L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869ED5CD-7248-4115-81A8-621E7B369473}" type="datetimeFigureOut">
              <a:rPr lang="lv-LV" smtClean="0"/>
              <a:t>12.06.2016.</a:t>
            </a:fld>
            <a:endParaRPr lang="lv-LV"/>
          </a:p>
        </p:txBody>
      </p:sp>
      <p:sp>
        <p:nvSpPr>
          <p:cNvPr id="9" name="Slide Number Placeholder 8"/>
          <p:cNvSpPr>
            <a:spLocks noGrp="1"/>
          </p:cNvSpPr>
          <p:nvPr>
            <p:ph type="sldNum" sz="quarter" idx="11"/>
          </p:nvPr>
        </p:nvSpPr>
        <p:spPr/>
        <p:txBody>
          <a:bodyPr/>
          <a:lstStyle/>
          <a:p>
            <a:fld id="{9F69F715-6AB7-457E-B656-6500C4B3F43A}" type="slidenum">
              <a:rPr lang="lv-LV" smtClean="0"/>
              <a:t>‹#›</a:t>
            </a:fld>
            <a:endParaRPr lang="lv-LV"/>
          </a:p>
        </p:txBody>
      </p:sp>
      <p:sp>
        <p:nvSpPr>
          <p:cNvPr id="10" name="Footer Placeholder 9"/>
          <p:cNvSpPr>
            <a:spLocks noGrp="1"/>
          </p:cNvSpPr>
          <p:nvPr>
            <p:ph type="ftr" sz="quarter" idx="12"/>
          </p:nvPr>
        </p:nvSpPr>
        <p:spPr/>
        <p:txBody>
          <a:bodyPr/>
          <a:lstStyle/>
          <a:p>
            <a:endParaRPr lang="lv-L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869ED5CD-7248-4115-81A8-621E7B369473}" type="datetimeFigureOut">
              <a:rPr lang="lv-LV" smtClean="0"/>
              <a:t>12.06.2016.</a:t>
            </a:fld>
            <a:endParaRPr lang="lv-LV"/>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lv-LV"/>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9F69F715-6AB7-457E-B656-6500C4B3F43A}" type="slidenum">
              <a:rPr lang="lv-LV" smtClean="0"/>
              <a:t>‹#›</a:t>
            </a:fld>
            <a:endParaRPr lang="lv-LV"/>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slide" Target="slide5.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slide" Target="slide5.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6.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836712"/>
            <a:ext cx="8458200" cy="914400"/>
          </a:xfrm>
        </p:spPr>
        <p:txBody>
          <a:bodyPr>
            <a:normAutofit/>
          </a:bodyPr>
          <a:lstStyle/>
          <a:p>
            <a:pPr algn="ctr"/>
            <a:r>
              <a:rPr lang="lv-LV" sz="3600" b="1" dirty="0" smtClean="0">
                <a:latin typeface="Times New Roman" panose="02020603050405020304" pitchFamily="18" charset="0"/>
                <a:cs typeface="Times New Roman" panose="02020603050405020304" pitchFamily="18" charset="0"/>
              </a:rPr>
              <a:t>GUDRĀS PŪCES UZDEVUMI</a:t>
            </a:r>
            <a:endParaRPr lang="lv-LV" sz="3600" b="1" dirty="0">
              <a:latin typeface="Times New Roman" panose="02020603050405020304" pitchFamily="18" charset="0"/>
              <a:cs typeface="Times New Roman" panose="02020603050405020304" pitchFamily="18" charset="0"/>
            </a:endParaRPr>
          </a:p>
        </p:txBody>
      </p:sp>
      <p:sp>
        <p:nvSpPr>
          <p:cNvPr id="2" name="Title 1"/>
          <p:cNvSpPr>
            <a:spLocks noGrp="1"/>
          </p:cNvSpPr>
          <p:nvPr>
            <p:ph type="ctrTitle"/>
          </p:nvPr>
        </p:nvSpPr>
        <p:spPr/>
        <p:txBody>
          <a:bodyPr>
            <a:normAutofit/>
          </a:bodyPr>
          <a:lstStyle/>
          <a:p>
            <a:pPr algn="ctr"/>
            <a:r>
              <a:rPr lang="lv-LV" sz="6000" b="1" dirty="0" smtClean="0">
                <a:latin typeface="Times New Roman" panose="02020603050405020304" pitchFamily="18" charset="0"/>
                <a:cs typeface="Times New Roman" panose="02020603050405020304" pitchFamily="18" charset="0"/>
              </a:rPr>
              <a:t>KAFEJNĪCĀ</a:t>
            </a:r>
            <a:endParaRPr lang="lv-LV" sz="6000" b="1" dirty="0">
              <a:latin typeface="Times New Roman" panose="02020603050405020304" pitchFamily="18" charset="0"/>
              <a:cs typeface="Times New Roman" panose="02020603050405020304" pitchFamily="18" charset="0"/>
            </a:endParaRPr>
          </a:p>
        </p:txBody>
      </p:sp>
      <p:pic>
        <p:nvPicPr>
          <p:cNvPr id="1026" name="Picture 4" descr="https://encrypted-tbn3.gstatic.com/images?q=tbn:ANd9GcQasXaR-mx-uZNDHDufVHMXhYcm3NQqo19bqRGpeXIqXcYq65B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5816" y="3861048"/>
            <a:ext cx="2920380" cy="2085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965902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208148"/>
            <a:ext cx="8147248" cy="1500772"/>
          </a:xfrm>
        </p:spPr>
        <p:txBody>
          <a:bodyPr/>
          <a:lstStyle/>
          <a:p>
            <a:pPr marL="0" indent="0" algn="just">
              <a:buNone/>
            </a:pPr>
            <a:r>
              <a:rPr lang="lv-LV" sz="2800" dirty="0" smtClean="0">
                <a:solidFill>
                  <a:schemeClr val="bg1"/>
                </a:solidFill>
                <a:latin typeface="Times New Roman" panose="02020603050405020304" pitchFamily="18" charset="0"/>
                <a:cs typeface="Times New Roman" panose="02020603050405020304" pitchFamily="18" charset="0"/>
              </a:rPr>
              <a:t>Viņa nopirka sulu par 20 centiem. Par bulciņu viņa samaksāja par 15 centiem vairāk. Cik viņa samaksāja par visu pirkumu? </a:t>
            </a:r>
          </a:p>
          <a:p>
            <a:pPr marL="0" indent="0" algn="just">
              <a:buNone/>
            </a:pPr>
            <a:endParaRPr lang="lv-LV" dirty="0" smtClean="0">
              <a:latin typeface="Times New Roman" panose="02020603050405020304" pitchFamily="18" charset="0"/>
              <a:cs typeface="Times New Roman" panose="02020603050405020304" pitchFamily="18" charset="0"/>
            </a:endParaRPr>
          </a:p>
          <a:p>
            <a:pPr marL="0" indent="0" algn="just">
              <a:buNone/>
            </a:pPr>
            <a:endParaRPr lang="lv-LV"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a:xfrm>
            <a:off x="251520" y="404664"/>
            <a:ext cx="8691736" cy="576064"/>
          </a:xfrm>
        </p:spPr>
        <p:txBody>
          <a:bodyPr>
            <a:normAutofit fontScale="90000"/>
          </a:bodyPr>
          <a:lstStyle/>
          <a:p>
            <a:pPr algn="ctr"/>
            <a:r>
              <a:rPr lang="lv-LV" dirty="0" smtClean="0">
                <a:solidFill>
                  <a:schemeClr val="bg1"/>
                </a:solidFill>
              </a:rPr>
              <a:t>Gudrā pūce nolēma doties uz kafejnīcu.</a:t>
            </a:r>
            <a:endParaRPr lang="lv-LV" dirty="0">
              <a:solidFill>
                <a:schemeClr val="bg1"/>
              </a:solidFill>
            </a:endParaRPr>
          </a:p>
        </p:txBody>
      </p:sp>
      <p:sp>
        <p:nvSpPr>
          <p:cNvPr id="4" name="TextBox 3"/>
          <p:cNvSpPr txBox="1"/>
          <p:nvPr/>
        </p:nvSpPr>
        <p:spPr>
          <a:xfrm>
            <a:off x="4644008" y="3645024"/>
            <a:ext cx="3456384" cy="369332"/>
          </a:xfrm>
          <a:prstGeom prst="rect">
            <a:avLst/>
          </a:prstGeom>
          <a:noFill/>
        </p:spPr>
        <p:txBody>
          <a:bodyPr wrap="square" rtlCol="0">
            <a:spAutoFit/>
          </a:bodyPr>
          <a:lstStyle/>
          <a:p>
            <a:endParaRPr lang="lv-LV" dirty="0"/>
          </a:p>
        </p:txBody>
      </p:sp>
      <p:sp>
        <p:nvSpPr>
          <p:cNvPr id="6" name="TextBox 5">
            <a:hlinkClick r:id="rId2" action="ppaction://hlinksldjump"/>
          </p:cNvPr>
          <p:cNvSpPr txBox="1"/>
          <p:nvPr/>
        </p:nvSpPr>
        <p:spPr>
          <a:xfrm>
            <a:off x="576419" y="2672870"/>
            <a:ext cx="7511428" cy="95410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342900" indent="-342900">
              <a:buAutoNum type="arabicParenR"/>
            </a:pPr>
            <a:r>
              <a:rPr lang="lv-LV" sz="2800" dirty="0" smtClean="0">
                <a:latin typeface="Times New Roman" panose="02020603050405020304" pitchFamily="18" charset="0"/>
                <a:cs typeface="Times New Roman" panose="02020603050405020304" pitchFamily="18" charset="0"/>
              </a:rPr>
              <a:t>20 + 15 = 35 (centi) – tik maksā bulciņa</a:t>
            </a:r>
          </a:p>
          <a:p>
            <a:pPr marL="342900" indent="-342900">
              <a:buAutoNum type="arabicParenR"/>
            </a:pPr>
            <a:r>
              <a:rPr lang="lv-LV" sz="2800" dirty="0" smtClean="0">
                <a:latin typeface="Times New Roman" panose="02020603050405020304" pitchFamily="18" charset="0"/>
                <a:cs typeface="Times New Roman" panose="02020603050405020304" pitchFamily="18" charset="0"/>
              </a:rPr>
              <a:t>15 + 35 = 50 (centi) – tik maksā viss pirkums</a:t>
            </a:r>
            <a:endParaRPr lang="lv-LV" sz="2800" dirty="0">
              <a:latin typeface="Times New Roman" panose="02020603050405020304" pitchFamily="18" charset="0"/>
              <a:cs typeface="Times New Roman" panose="02020603050405020304" pitchFamily="18" charset="0"/>
            </a:endParaRPr>
          </a:p>
        </p:txBody>
      </p:sp>
      <p:sp>
        <p:nvSpPr>
          <p:cNvPr id="7" name="TextBox 6">
            <a:hlinkClick r:id="rId3" action="ppaction://hlinksldjump"/>
          </p:cNvPr>
          <p:cNvSpPr txBox="1"/>
          <p:nvPr/>
        </p:nvSpPr>
        <p:spPr>
          <a:xfrm>
            <a:off x="581649" y="4014356"/>
            <a:ext cx="7511428" cy="95410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342900" indent="-342900">
              <a:buAutoNum type="arabicParenR"/>
            </a:pPr>
            <a:r>
              <a:rPr lang="lv-LV" sz="2800" dirty="0" smtClean="0">
                <a:latin typeface="Times New Roman" panose="02020603050405020304" pitchFamily="18" charset="0"/>
                <a:cs typeface="Times New Roman" panose="02020603050405020304" pitchFamily="18" charset="0"/>
              </a:rPr>
              <a:t>20 + 15 = 35 (centi) – tik maksā bulciņa</a:t>
            </a:r>
          </a:p>
          <a:p>
            <a:pPr marL="342900" indent="-342900">
              <a:buAutoNum type="arabicParenR"/>
            </a:pPr>
            <a:r>
              <a:rPr lang="lv-LV" sz="2800" dirty="0" smtClean="0">
                <a:latin typeface="Times New Roman" panose="02020603050405020304" pitchFamily="18" charset="0"/>
                <a:cs typeface="Times New Roman" panose="02020603050405020304" pitchFamily="18" charset="0"/>
              </a:rPr>
              <a:t>20 + 35 = 55 (centi) – tik maksā viss pirkums</a:t>
            </a:r>
            <a:endParaRPr lang="lv-LV" sz="2800" dirty="0">
              <a:latin typeface="Times New Roman" panose="02020603050405020304" pitchFamily="18" charset="0"/>
              <a:cs typeface="Times New Roman" panose="02020603050405020304" pitchFamily="18" charset="0"/>
            </a:endParaRPr>
          </a:p>
        </p:txBody>
      </p:sp>
      <p:pic>
        <p:nvPicPr>
          <p:cNvPr id="2050" name="Picture 9" descr="https://encrypted-tbn2.gstatic.com/images?q=tbn:ANd9GcTOYikg-UCPXjalJo0mjCGNsMicmuy_qaRDSxe76XbD6HyTs3e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40043" y="5085184"/>
            <a:ext cx="1409270" cy="16007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Action Button: Return 7">
            <a:hlinkClick r:id="" action="ppaction://hlinkshowjump?jump=lastslideviewed" highlightClick="1"/>
          </p:cNvPr>
          <p:cNvSpPr/>
          <p:nvPr/>
        </p:nvSpPr>
        <p:spPr>
          <a:xfrm>
            <a:off x="7409001" y="5661247"/>
            <a:ext cx="1368152" cy="1024639"/>
          </a:xfrm>
          <a:prstGeom prst="actionButtonReturn">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lv-LV"/>
          </a:p>
        </p:txBody>
      </p:sp>
    </p:spTree>
    <p:extLst>
      <p:ext uri="{BB962C8B-B14F-4D97-AF65-F5344CB8AC3E}">
        <p14:creationId xmlns:p14="http://schemas.microsoft.com/office/powerpoint/2010/main" val="31605526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16632"/>
            <a:ext cx="8064896" cy="2304256"/>
          </a:xfrm>
        </p:spPr>
        <p:txBody>
          <a:bodyPr/>
          <a:lstStyle/>
          <a:p>
            <a:pPr marL="0" indent="0" algn="just">
              <a:buNone/>
            </a:pPr>
            <a:r>
              <a:rPr lang="lv-LV" dirty="0" smtClean="0">
                <a:solidFill>
                  <a:schemeClr val="bg1"/>
                </a:solidFill>
                <a:latin typeface="Times New Roman" panose="02020603050405020304" pitchFamily="18" charset="0"/>
                <a:cs typeface="Times New Roman" panose="02020603050405020304" pitchFamily="18" charset="0"/>
              </a:rPr>
              <a:t>G</a:t>
            </a:r>
            <a:r>
              <a:rPr lang="lv-LV" sz="2800" dirty="0" smtClean="0">
                <a:solidFill>
                  <a:schemeClr val="bg1"/>
                </a:solidFill>
                <a:latin typeface="Times New Roman" panose="02020603050405020304" pitchFamily="18" charset="0"/>
                <a:cs typeface="Times New Roman" panose="02020603050405020304" pitchFamily="18" charset="0"/>
              </a:rPr>
              <a:t>udrā pūce uzaicināja uz kafejnīcu savu draudzeni lakstīgalu. Gudrā pūce nopirka tēju par 20 centiem un kūciņu par 25 centiem. Lakstīgala nopirka saldējumu par 45 centiem un sulu par 15 centiem. Kurš putns samaksāja vairāk un par cik vairāk?</a:t>
            </a:r>
            <a:endParaRPr lang="lv-LV" sz="2800" dirty="0">
              <a:solidFill>
                <a:schemeClr val="bg1"/>
              </a:solidFill>
              <a:latin typeface="Times New Roman" panose="02020603050405020304" pitchFamily="18" charset="0"/>
              <a:cs typeface="Times New Roman" panose="02020603050405020304" pitchFamily="18" charset="0"/>
            </a:endParaRPr>
          </a:p>
        </p:txBody>
      </p:sp>
      <p:sp>
        <p:nvSpPr>
          <p:cNvPr id="4" name="TextBox 3">
            <a:hlinkClick r:id="rId2" action="ppaction://hlinksldjump"/>
          </p:cNvPr>
          <p:cNvSpPr txBox="1"/>
          <p:nvPr/>
        </p:nvSpPr>
        <p:spPr>
          <a:xfrm>
            <a:off x="228924" y="2420888"/>
            <a:ext cx="7511428" cy="181588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342900" indent="-342900">
              <a:buAutoNum type="arabicParenR"/>
            </a:pPr>
            <a:r>
              <a:rPr lang="lv-LV" sz="2800" dirty="0" smtClean="0">
                <a:latin typeface="Times New Roman" panose="02020603050405020304" pitchFamily="18" charset="0"/>
                <a:cs typeface="Times New Roman" panose="02020603050405020304" pitchFamily="18" charset="0"/>
              </a:rPr>
              <a:t>20 + 25 = 45 (centi) – tik samaksāja pūce</a:t>
            </a:r>
          </a:p>
          <a:p>
            <a:pPr marL="342900" indent="-342900">
              <a:buAutoNum type="arabicParenR"/>
            </a:pPr>
            <a:r>
              <a:rPr lang="lv-LV" sz="2800" dirty="0">
                <a:latin typeface="Times New Roman" panose="02020603050405020304" pitchFamily="18" charset="0"/>
                <a:cs typeface="Times New Roman" panose="02020603050405020304" pitchFamily="18" charset="0"/>
              </a:rPr>
              <a:t>4</a:t>
            </a:r>
            <a:r>
              <a:rPr lang="lv-LV" sz="2800" dirty="0" smtClean="0">
                <a:latin typeface="Times New Roman" panose="02020603050405020304" pitchFamily="18" charset="0"/>
                <a:cs typeface="Times New Roman" panose="02020603050405020304" pitchFamily="18" charset="0"/>
              </a:rPr>
              <a:t>5 + 15 = 60 (centi) – tik samaksāja lakstīgala</a:t>
            </a:r>
          </a:p>
          <a:p>
            <a:pPr marL="342900" indent="-342900" algn="just">
              <a:buAutoNum type="arabicParenR"/>
            </a:pPr>
            <a:r>
              <a:rPr lang="lv-LV" sz="2800" dirty="0" smtClean="0">
                <a:latin typeface="Times New Roman" panose="02020603050405020304" pitchFamily="18" charset="0"/>
                <a:cs typeface="Times New Roman" panose="02020603050405020304" pitchFamily="18" charset="0"/>
              </a:rPr>
              <a:t>60 – 20 = 40 (centi) – par tik centiem pūce samaksāja vairāk</a:t>
            </a:r>
            <a:endParaRPr lang="lv-LV" sz="2800" dirty="0">
              <a:latin typeface="Times New Roman" panose="02020603050405020304" pitchFamily="18" charset="0"/>
              <a:cs typeface="Times New Roman" panose="02020603050405020304" pitchFamily="18" charset="0"/>
            </a:endParaRPr>
          </a:p>
        </p:txBody>
      </p:sp>
      <p:sp>
        <p:nvSpPr>
          <p:cNvPr id="5" name="TextBox 4">
            <a:hlinkClick r:id="rId3" action="ppaction://hlinksldjump"/>
          </p:cNvPr>
          <p:cNvSpPr txBox="1"/>
          <p:nvPr/>
        </p:nvSpPr>
        <p:spPr>
          <a:xfrm>
            <a:off x="228924" y="4361053"/>
            <a:ext cx="7511428" cy="181588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342900" indent="-342900">
              <a:buAutoNum type="arabicParenR"/>
            </a:pPr>
            <a:r>
              <a:rPr lang="lv-LV" sz="2800" dirty="0" smtClean="0">
                <a:latin typeface="Times New Roman" panose="02020603050405020304" pitchFamily="18" charset="0"/>
                <a:cs typeface="Times New Roman" panose="02020603050405020304" pitchFamily="18" charset="0"/>
              </a:rPr>
              <a:t>20 + 25 = 45 (centi) – tik samaksāja pūce</a:t>
            </a:r>
          </a:p>
          <a:p>
            <a:pPr marL="342900" indent="-342900">
              <a:buAutoNum type="arabicParenR"/>
            </a:pPr>
            <a:r>
              <a:rPr lang="lv-LV" sz="2800" dirty="0">
                <a:latin typeface="Times New Roman" panose="02020603050405020304" pitchFamily="18" charset="0"/>
                <a:cs typeface="Times New Roman" panose="02020603050405020304" pitchFamily="18" charset="0"/>
              </a:rPr>
              <a:t>4</a:t>
            </a:r>
            <a:r>
              <a:rPr lang="lv-LV" sz="2800" dirty="0" smtClean="0">
                <a:latin typeface="Times New Roman" panose="02020603050405020304" pitchFamily="18" charset="0"/>
                <a:cs typeface="Times New Roman" panose="02020603050405020304" pitchFamily="18" charset="0"/>
              </a:rPr>
              <a:t>5 + 15 = 60 (centi) – tik samaksāja lakstīgala</a:t>
            </a:r>
          </a:p>
          <a:p>
            <a:pPr marL="342900" indent="-342900" algn="just">
              <a:buAutoNum type="arabicParenR"/>
            </a:pPr>
            <a:r>
              <a:rPr lang="lv-LV" sz="2800" dirty="0" smtClean="0">
                <a:latin typeface="Times New Roman" panose="02020603050405020304" pitchFamily="18" charset="0"/>
                <a:cs typeface="Times New Roman" panose="02020603050405020304" pitchFamily="18" charset="0"/>
              </a:rPr>
              <a:t>60 – 45 = 15 (centi) – par tik centiem lakstīgala samaksāja vairāk</a:t>
            </a:r>
            <a:endParaRPr lang="lv-LV" sz="2800" dirty="0">
              <a:latin typeface="Times New Roman" panose="02020603050405020304" pitchFamily="18" charset="0"/>
              <a:cs typeface="Times New Roman" panose="02020603050405020304" pitchFamily="18" charset="0"/>
            </a:endParaRPr>
          </a:p>
        </p:txBody>
      </p:sp>
      <p:sp>
        <p:nvSpPr>
          <p:cNvPr id="6" name="Action Button: Return 5">
            <a:hlinkClick r:id="" action="ppaction://hlinkshowjump?jump=lastslideviewed" highlightClick="1"/>
          </p:cNvPr>
          <p:cNvSpPr/>
          <p:nvPr/>
        </p:nvSpPr>
        <p:spPr>
          <a:xfrm>
            <a:off x="7380312" y="5683340"/>
            <a:ext cx="1368152" cy="1024639"/>
          </a:xfrm>
          <a:prstGeom prst="actionButtonReturn">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lv-LV"/>
          </a:p>
        </p:txBody>
      </p:sp>
      <p:pic>
        <p:nvPicPr>
          <p:cNvPr id="7" name="Picture 9" descr="https://encrypted-tbn2.gstatic.com/images?q=tbn:ANd9GcTOYikg-UCPXjalJo0mjCGNsMicmuy_qaRDSxe76XbD6HyTs3e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12360" y="3557170"/>
            <a:ext cx="1057435" cy="120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875984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260648"/>
            <a:ext cx="8208912" cy="2160240"/>
          </a:xfrm>
        </p:spPr>
        <p:txBody>
          <a:bodyPr>
            <a:normAutofit lnSpcReduction="10000"/>
          </a:bodyPr>
          <a:lstStyle/>
          <a:p>
            <a:pPr marL="0" indent="0" algn="just">
              <a:buNone/>
            </a:pPr>
            <a:r>
              <a:rPr lang="lv-LV" sz="2800" dirty="0" smtClean="0">
                <a:solidFill>
                  <a:schemeClr val="bg1"/>
                </a:solidFill>
                <a:latin typeface="Times New Roman" panose="02020603050405020304" pitchFamily="18" charset="0"/>
                <a:cs typeface="Times New Roman" panose="02020603050405020304" pitchFamily="18" charset="0"/>
              </a:rPr>
              <a:t>Gudrajai pūcei bija 1 eiro. Viņa kafejnīcā pasūtīja šokolādes kūku par 40 centiem, jogurta  kūku par 25 centiem, tēju </a:t>
            </a:r>
            <a:r>
              <a:rPr lang="lv-LV" sz="2800" smtClean="0">
                <a:solidFill>
                  <a:schemeClr val="bg1"/>
                </a:solidFill>
                <a:latin typeface="Times New Roman" panose="02020603050405020304" pitchFamily="18" charset="0"/>
                <a:cs typeface="Times New Roman" panose="02020603050405020304" pitchFamily="18" charset="0"/>
              </a:rPr>
              <a:t>par 35 </a:t>
            </a:r>
            <a:r>
              <a:rPr lang="lv-LV" sz="2800" dirty="0" smtClean="0">
                <a:solidFill>
                  <a:schemeClr val="bg1"/>
                </a:solidFill>
                <a:latin typeface="Times New Roman" panose="02020603050405020304" pitchFamily="18" charset="0"/>
                <a:cs typeface="Times New Roman" panose="02020603050405020304" pitchFamily="18" charset="0"/>
              </a:rPr>
              <a:t>centiem. Vai pūcei pietika nauda? Varbūt viņai vēl palika nauda? Ja palika pāri, tad cik centu?</a:t>
            </a:r>
            <a:endParaRPr lang="lv-LV" sz="2800" dirty="0">
              <a:solidFill>
                <a:schemeClr val="bg1"/>
              </a:solidFill>
              <a:latin typeface="Times New Roman" panose="02020603050405020304" pitchFamily="18" charset="0"/>
              <a:cs typeface="Times New Roman" panose="02020603050405020304" pitchFamily="18" charset="0"/>
            </a:endParaRPr>
          </a:p>
        </p:txBody>
      </p:sp>
      <p:sp>
        <p:nvSpPr>
          <p:cNvPr id="4" name="TextBox 3">
            <a:hlinkClick r:id="rId2" action="ppaction://hlinksldjump"/>
          </p:cNvPr>
          <p:cNvSpPr txBox="1"/>
          <p:nvPr/>
        </p:nvSpPr>
        <p:spPr>
          <a:xfrm>
            <a:off x="395536" y="2276872"/>
            <a:ext cx="8280920" cy="95410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342900" indent="-342900">
              <a:buAutoNum type="arabicParenR"/>
            </a:pPr>
            <a:r>
              <a:rPr lang="lv-LV" sz="2800" dirty="0">
                <a:latin typeface="Times New Roman" panose="02020603050405020304" pitchFamily="18" charset="0"/>
                <a:cs typeface="Times New Roman" panose="02020603050405020304" pitchFamily="18" charset="0"/>
              </a:rPr>
              <a:t>4</a:t>
            </a:r>
            <a:r>
              <a:rPr lang="lv-LV" sz="2800" dirty="0" smtClean="0">
                <a:latin typeface="Times New Roman" panose="02020603050405020304" pitchFamily="18" charset="0"/>
                <a:cs typeface="Times New Roman" panose="02020603050405020304" pitchFamily="18" charset="0"/>
              </a:rPr>
              <a:t>0 + 25 + 35 = 100 (centi) – tik samaksāja pūce</a:t>
            </a:r>
          </a:p>
          <a:p>
            <a:pPr marL="342900" indent="-342900">
              <a:buAutoNum type="arabicParenR"/>
            </a:pPr>
            <a:r>
              <a:rPr lang="lv-LV" sz="2800" dirty="0" smtClean="0">
                <a:latin typeface="Times New Roman" panose="02020603050405020304" pitchFamily="18" charset="0"/>
                <a:cs typeface="Times New Roman" panose="02020603050405020304" pitchFamily="18" charset="0"/>
              </a:rPr>
              <a:t>100 – 100 = 0 (centi) – tik pūcei palika pēc pirkuma</a:t>
            </a:r>
            <a:endParaRPr lang="lv-LV" sz="2800" dirty="0">
              <a:latin typeface="Times New Roman" panose="02020603050405020304" pitchFamily="18" charset="0"/>
              <a:cs typeface="Times New Roman" panose="02020603050405020304" pitchFamily="18" charset="0"/>
            </a:endParaRPr>
          </a:p>
        </p:txBody>
      </p:sp>
      <p:sp>
        <p:nvSpPr>
          <p:cNvPr id="5" name="TextBox 4">
            <a:hlinkClick r:id="rId3" action="ppaction://hlinksldjump"/>
          </p:cNvPr>
          <p:cNvSpPr txBox="1"/>
          <p:nvPr/>
        </p:nvSpPr>
        <p:spPr>
          <a:xfrm>
            <a:off x="385486" y="3383379"/>
            <a:ext cx="8280920" cy="95410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342900" indent="-342900">
              <a:buAutoNum type="arabicParenR"/>
            </a:pPr>
            <a:r>
              <a:rPr lang="lv-LV" sz="2800" dirty="0">
                <a:latin typeface="Times New Roman" panose="02020603050405020304" pitchFamily="18" charset="0"/>
                <a:cs typeface="Times New Roman" panose="02020603050405020304" pitchFamily="18" charset="0"/>
              </a:rPr>
              <a:t>4</a:t>
            </a:r>
            <a:r>
              <a:rPr lang="lv-LV" sz="2800" dirty="0" smtClean="0">
                <a:latin typeface="Times New Roman" panose="02020603050405020304" pitchFamily="18" charset="0"/>
                <a:cs typeface="Times New Roman" panose="02020603050405020304" pitchFamily="18" charset="0"/>
              </a:rPr>
              <a:t>0 + 25 + 35 = 90 (centi) – tik samaksāja pūce</a:t>
            </a:r>
          </a:p>
          <a:p>
            <a:pPr marL="342900" indent="-342900">
              <a:buAutoNum type="arabicParenR"/>
            </a:pPr>
            <a:r>
              <a:rPr lang="lv-LV" sz="2800" dirty="0" smtClean="0">
                <a:latin typeface="Times New Roman" panose="02020603050405020304" pitchFamily="18" charset="0"/>
                <a:cs typeface="Times New Roman" panose="02020603050405020304" pitchFamily="18" charset="0"/>
              </a:rPr>
              <a:t>100 – 90 = 10 (centi) – tik pūcei palika pēc pirkuma</a:t>
            </a:r>
            <a:endParaRPr lang="lv-LV" sz="2800" dirty="0">
              <a:latin typeface="Times New Roman" panose="02020603050405020304" pitchFamily="18" charset="0"/>
              <a:cs typeface="Times New Roman" panose="02020603050405020304" pitchFamily="18" charset="0"/>
            </a:endParaRPr>
          </a:p>
        </p:txBody>
      </p:sp>
      <p:sp>
        <p:nvSpPr>
          <p:cNvPr id="6" name="TextBox 5">
            <a:hlinkClick r:id="rId3" action="ppaction://hlinksldjump"/>
          </p:cNvPr>
          <p:cNvSpPr txBox="1"/>
          <p:nvPr/>
        </p:nvSpPr>
        <p:spPr>
          <a:xfrm>
            <a:off x="385486" y="4581128"/>
            <a:ext cx="8280920" cy="95410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342900" indent="-342900">
              <a:buAutoNum type="arabicParenR"/>
            </a:pPr>
            <a:r>
              <a:rPr lang="lv-LV" sz="2800" dirty="0">
                <a:latin typeface="Times New Roman" panose="02020603050405020304" pitchFamily="18" charset="0"/>
                <a:cs typeface="Times New Roman" panose="02020603050405020304" pitchFamily="18" charset="0"/>
              </a:rPr>
              <a:t>4</a:t>
            </a:r>
            <a:r>
              <a:rPr lang="lv-LV" sz="2800" dirty="0" smtClean="0">
                <a:latin typeface="Times New Roman" panose="02020603050405020304" pitchFamily="18" charset="0"/>
                <a:cs typeface="Times New Roman" panose="02020603050405020304" pitchFamily="18" charset="0"/>
              </a:rPr>
              <a:t>0 + 25 + 35 = 100 (centi) – tik samaksāja pūce</a:t>
            </a:r>
          </a:p>
          <a:p>
            <a:pPr marL="342900" indent="-342900">
              <a:buAutoNum type="arabicParenR"/>
            </a:pPr>
            <a:r>
              <a:rPr lang="lv-LV" sz="2800" dirty="0" smtClean="0">
                <a:latin typeface="Times New Roman" panose="02020603050405020304" pitchFamily="18" charset="0"/>
                <a:cs typeface="Times New Roman" panose="02020603050405020304" pitchFamily="18" charset="0"/>
              </a:rPr>
              <a:t>100 – 40 = 60 (centi) – tik pūcei palika pēc pirkuma</a:t>
            </a:r>
            <a:endParaRPr lang="lv-LV" sz="2800" dirty="0">
              <a:latin typeface="Times New Roman" panose="02020603050405020304" pitchFamily="18" charset="0"/>
              <a:cs typeface="Times New Roman" panose="02020603050405020304" pitchFamily="18" charset="0"/>
            </a:endParaRPr>
          </a:p>
        </p:txBody>
      </p:sp>
      <p:sp>
        <p:nvSpPr>
          <p:cNvPr id="7" name="Action Button: Return 6">
            <a:hlinkClick r:id="" action="ppaction://hlinkshowjump?jump=lastslideviewed" highlightClick="1"/>
          </p:cNvPr>
          <p:cNvSpPr/>
          <p:nvPr/>
        </p:nvSpPr>
        <p:spPr>
          <a:xfrm>
            <a:off x="7380312" y="5683340"/>
            <a:ext cx="1368152" cy="1024639"/>
          </a:xfrm>
          <a:prstGeom prst="actionButtonReturn">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lv-LV"/>
          </a:p>
        </p:txBody>
      </p:sp>
      <p:pic>
        <p:nvPicPr>
          <p:cNvPr id="8" name="Picture 9" descr="https://encrypted-tbn2.gstatic.com/images?q=tbn:ANd9GcTOYikg-UCPXjalJo0mjCGNsMicmuy_qaRDSxe76XbD6HyTs3ep"/>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39952" y="5834062"/>
            <a:ext cx="769403" cy="873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63699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ANd9GcTOL5MY8DXDF8rbE1elAqs8K1gnSco_YuZPc0KHsBghfdTs_LY0T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1700808"/>
            <a:ext cx="3829589" cy="37503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Line Callout 1 2"/>
          <p:cNvSpPr/>
          <p:nvPr/>
        </p:nvSpPr>
        <p:spPr>
          <a:xfrm>
            <a:off x="4644008" y="980728"/>
            <a:ext cx="4104456" cy="864096"/>
          </a:xfrm>
          <a:prstGeom prst="borderCallout1">
            <a:avLst>
              <a:gd name="adj1" fmla="val 18750"/>
              <a:gd name="adj2" fmla="val -8333"/>
              <a:gd name="adj3" fmla="val 356211"/>
              <a:gd name="adj4" fmla="val -1943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2800" dirty="0" smtClean="0">
                <a:solidFill>
                  <a:schemeClr val="tx1"/>
                </a:solidFill>
                <a:latin typeface="Times New Roman" panose="02020603050405020304" pitchFamily="18" charset="0"/>
                <a:cs typeface="Times New Roman" panose="02020603050405020304" pitchFamily="18" charset="0"/>
              </a:rPr>
              <a:t>Nepareizi!  </a:t>
            </a:r>
          </a:p>
          <a:p>
            <a:pPr algn="ctr"/>
            <a:r>
              <a:rPr lang="lv-LV" sz="2800" dirty="0" smtClean="0">
                <a:solidFill>
                  <a:schemeClr val="tx1"/>
                </a:solidFill>
                <a:latin typeface="Times New Roman" panose="02020603050405020304" pitchFamily="18" charset="0"/>
                <a:cs typeface="Times New Roman" panose="02020603050405020304" pitchFamily="18" charset="0"/>
              </a:rPr>
              <a:t>Risini uzmanīgāk!</a:t>
            </a:r>
            <a:endParaRPr lang="lv-LV" sz="2800" dirty="0">
              <a:solidFill>
                <a:schemeClr val="tx1"/>
              </a:solidFill>
              <a:latin typeface="Times New Roman" panose="02020603050405020304" pitchFamily="18" charset="0"/>
              <a:cs typeface="Times New Roman" panose="02020603050405020304" pitchFamily="18" charset="0"/>
            </a:endParaRPr>
          </a:p>
        </p:txBody>
      </p:sp>
      <p:sp>
        <p:nvSpPr>
          <p:cNvPr id="4" name="Action Button: Return 3">
            <a:hlinkClick r:id="" action="ppaction://hlinkshowjump?jump=lastslideviewed" highlightClick="1"/>
          </p:cNvPr>
          <p:cNvSpPr/>
          <p:nvPr/>
        </p:nvSpPr>
        <p:spPr>
          <a:xfrm>
            <a:off x="7380312" y="5683340"/>
            <a:ext cx="1368152" cy="1024639"/>
          </a:xfrm>
          <a:prstGeom prst="actionButtonReturn">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lv-LV"/>
          </a:p>
        </p:txBody>
      </p:sp>
    </p:spTree>
    <p:extLst>
      <p:ext uri="{BB962C8B-B14F-4D97-AF65-F5344CB8AC3E}">
        <p14:creationId xmlns:p14="http://schemas.microsoft.com/office/powerpoint/2010/main" val="25827058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rc_mi" descr="Smi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1988840"/>
            <a:ext cx="4459288" cy="374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Line Callout 1 3"/>
          <p:cNvSpPr/>
          <p:nvPr/>
        </p:nvSpPr>
        <p:spPr>
          <a:xfrm>
            <a:off x="4644008" y="980728"/>
            <a:ext cx="4104456" cy="864096"/>
          </a:xfrm>
          <a:prstGeom prst="borderCallout1">
            <a:avLst>
              <a:gd name="adj1" fmla="val 18750"/>
              <a:gd name="adj2" fmla="val -8333"/>
              <a:gd name="adj3" fmla="val 284060"/>
              <a:gd name="adj4" fmla="val -1909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2800" dirty="0" smtClean="0">
                <a:solidFill>
                  <a:schemeClr val="tx1"/>
                </a:solidFill>
                <a:latin typeface="Times New Roman" panose="02020603050405020304" pitchFamily="18" charset="0"/>
                <a:cs typeface="Times New Roman" panose="02020603050405020304" pitchFamily="18" charset="0"/>
              </a:rPr>
              <a:t>Malacis!  Tu domā pareizi!</a:t>
            </a:r>
            <a:endParaRPr lang="lv-LV" sz="2800" dirty="0">
              <a:solidFill>
                <a:schemeClr val="tx1"/>
              </a:solidFill>
              <a:latin typeface="Times New Roman" panose="02020603050405020304" pitchFamily="18" charset="0"/>
              <a:cs typeface="Times New Roman" panose="02020603050405020304" pitchFamily="18" charset="0"/>
            </a:endParaRPr>
          </a:p>
        </p:txBody>
      </p:sp>
      <p:sp>
        <p:nvSpPr>
          <p:cNvPr id="6" name="Action Button: Return 5">
            <a:hlinkClick r:id="" action="ppaction://hlinkshowjump?jump=lastslideviewed" highlightClick="1"/>
          </p:cNvPr>
          <p:cNvSpPr/>
          <p:nvPr/>
        </p:nvSpPr>
        <p:spPr>
          <a:xfrm>
            <a:off x="7380312" y="5683340"/>
            <a:ext cx="1368152" cy="1024639"/>
          </a:xfrm>
          <a:prstGeom prst="actionButtonReturn">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lv-LV"/>
          </a:p>
        </p:txBody>
      </p:sp>
    </p:spTree>
    <p:extLst>
      <p:ext uri="{BB962C8B-B14F-4D97-AF65-F5344CB8AC3E}">
        <p14:creationId xmlns:p14="http://schemas.microsoft.com/office/powerpoint/2010/main" val="3056793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 descr="https://encrypted-tbn1.gstatic.com/images?q=tbn:ANd9GcRXtwcuAJoviOMDdnQoSoAPlNCEU_ijIhlf1cWw16t5UjGwbVssW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1881859"/>
            <a:ext cx="2676525" cy="374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Cloud Callout 1"/>
          <p:cNvSpPr/>
          <p:nvPr/>
        </p:nvSpPr>
        <p:spPr>
          <a:xfrm>
            <a:off x="4510220" y="692146"/>
            <a:ext cx="3816424" cy="1412776"/>
          </a:xfrm>
          <a:prstGeom prst="cloudCallout">
            <a:avLst>
              <a:gd name="adj1" fmla="val -97432"/>
              <a:gd name="adj2" fmla="val 11545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smtClean="0">
                <a:solidFill>
                  <a:schemeClr val="tx1"/>
                </a:solidFill>
              </a:rPr>
              <a:t>PALDIES PAR DARBU!</a:t>
            </a:r>
            <a:endParaRPr lang="lv-LV" dirty="0">
              <a:solidFill>
                <a:schemeClr val="tx1"/>
              </a:solidFill>
            </a:endParaRPr>
          </a:p>
        </p:txBody>
      </p:sp>
    </p:spTree>
    <p:extLst>
      <p:ext uri="{BB962C8B-B14F-4D97-AF65-F5344CB8AC3E}">
        <p14:creationId xmlns:p14="http://schemas.microsoft.com/office/powerpoint/2010/main" val="6938310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60</TotalTime>
  <Words>349</Words>
  <Application>Microsoft Office PowerPoint</Application>
  <PresentationFormat>On-screen Show (4:3)</PresentationFormat>
  <Paragraphs>26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Paper</vt:lpstr>
      <vt:lpstr>KAFEJNĪCĀ</vt:lpstr>
      <vt:lpstr>Gudrā pūce nolēma doties uz kafejnīcu.</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Gunta Parma</dc:creator>
  <cp:lastModifiedBy>Gunta Parma</cp:lastModifiedBy>
  <cp:revision>9</cp:revision>
  <dcterms:created xsi:type="dcterms:W3CDTF">2015-04-19T13:44:10Z</dcterms:created>
  <dcterms:modified xsi:type="dcterms:W3CDTF">2016-06-12T18:08:52Z</dcterms:modified>
</cp:coreProperties>
</file>