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5" r:id="rId5"/>
    <p:sldId id="259" r:id="rId6"/>
    <p:sldId id="260" r:id="rId7"/>
    <p:sldId id="261" r:id="rId8"/>
    <p:sldId id="263" r:id="rId9"/>
    <p:sldId id="262" r:id="rId10"/>
    <p:sldId id="264" r:id="rId11"/>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6436C4AD-5065-496B-875E-5B903EB9C1C4}" type="datetimeFigureOut">
              <a:rPr lang="lv-LV" smtClean="0"/>
              <a:t>08.12.2017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392871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436C4AD-5065-496B-875E-5B903EB9C1C4}" type="datetimeFigureOut">
              <a:rPr lang="lv-LV" smtClean="0"/>
              <a:t>08.12.2017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424393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436C4AD-5065-496B-875E-5B903EB9C1C4}" type="datetimeFigureOut">
              <a:rPr lang="lv-LV" smtClean="0"/>
              <a:t>08.12.2017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198670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436C4AD-5065-496B-875E-5B903EB9C1C4}" type="datetimeFigureOut">
              <a:rPr lang="lv-LV" smtClean="0"/>
              <a:t>08.12.2017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103851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6C4AD-5065-496B-875E-5B903EB9C1C4}" type="datetimeFigureOut">
              <a:rPr lang="lv-LV" smtClean="0"/>
              <a:t>08.12.2017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125038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6436C4AD-5065-496B-875E-5B903EB9C1C4}" type="datetimeFigureOut">
              <a:rPr lang="lv-LV" smtClean="0"/>
              <a:t>08.12.2017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54493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6436C4AD-5065-496B-875E-5B903EB9C1C4}" type="datetimeFigureOut">
              <a:rPr lang="lv-LV" smtClean="0"/>
              <a:t>08.12.2017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390544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6436C4AD-5065-496B-875E-5B903EB9C1C4}" type="datetimeFigureOut">
              <a:rPr lang="lv-LV" smtClean="0"/>
              <a:t>08.12.2017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55141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6C4AD-5065-496B-875E-5B903EB9C1C4}" type="datetimeFigureOut">
              <a:rPr lang="lv-LV" smtClean="0"/>
              <a:t>08.12.2017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163083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6C4AD-5065-496B-875E-5B903EB9C1C4}" type="datetimeFigureOut">
              <a:rPr lang="lv-LV" smtClean="0"/>
              <a:t>08.12.2017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72772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6C4AD-5065-496B-875E-5B903EB9C1C4}" type="datetimeFigureOut">
              <a:rPr lang="lv-LV" smtClean="0"/>
              <a:t>08.12.2017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122B527-0B32-4BB1-A9C0-870C6B7A0607}" type="slidenum">
              <a:rPr lang="lv-LV" smtClean="0"/>
              <a:t>‹#›</a:t>
            </a:fld>
            <a:endParaRPr lang="lv-LV"/>
          </a:p>
        </p:txBody>
      </p:sp>
    </p:spTree>
    <p:extLst>
      <p:ext uri="{BB962C8B-B14F-4D97-AF65-F5344CB8AC3E}">
        <p14:creationId xmlns:p14="http://schemas.microsoft.com/office/powerpoint/2010/main" val="349358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6C4AD-5065-496B-875E-5B903EB9C1C4}" type="datetimeFigureOut">
              <a:rPr lang="lv-LV" smtClean="0"/>
              <a:t>08.12.2017</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2B527-0B32-4BB1-A9C0-870C6B7A0607}" type="slidenum">
              <a:rPr lang="lv-LV" smtClean="0"/>
              <a:t>‹#›</a:t>
            </a:fld>
            <a:endParaRPr lang="lv-LV"/>
          </a:p>
        </p:txBody>
      </p:sp>
    </p:spTree>
    <p:extLst>
      <p:ext uri="{BB962C8B-B14F-4D97-AF65-F5344CB8AC3E}">
        <p14:creationId xmlns:p14="http://schemas.microsoft.com/office/powerpoint/2010/main" val="4134986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103" y="130028"/>
            <a:ext cx="8665385" cy="2062103"/>
          </a:xfrm>
          <a:prstGeom prst="rect">
            <a:avLst/>
          </a:prstGeom>
          <a:noFill/>
        </p:spPr>
        <p:txBody>
          <a:bodyPr wrap="square" rtlCol="0">
            <a:spAutoFit/>
          </a:bodyPr>
          <a:lstStyle/>
          <a:p>
            <a:pPr algn="ctr"/>
            <a:r>
              <a:rPr lang="lv-LV" sz="3200" b="1" dirty="0">
                <a:latin typeface="Times New Roman" panose="02020603050405020304" pitchFamily="18" charset="0"/>
                <a:cs typeface="Times New Roman" panose="02020603050405020304" pitchFamily="18" charset="0"/>
              </a:rPr>
              <a:t>Metodisko ideju diena </a:t>
            </a:r>
            <a:endParaRPr lang="lv-LV" sz="3200" dirty="0">
              <a:latin typeface="Times New Roman" panose="02020603050405020304" pitchFamily="18" charset="0"/>
              <a:cs typeface="Times New Roman" panose="02020603050405020304" pitchFamily="18" charset="0"/>
            </a:endParaRPr>
          </a:p>
          <a:p>
            <a:pPr algn="ctr"/>
            <a:r>
              <a:rPr lang="lv-LV" sz="3200" i="1" dirty="0">
                <a:latin typeface="Times New Roman" panose="02020603050405020304" pitchFamily="18" charset="0"/>
                <a:cs typeface="Times New Roman" panose="02020603050405020304" pitchFamily="18" charset="0"/>
              </a:rPr>
              <a:t>“Izglītojamo pētnieciskās darbības prasmju pilnveidošana, tuvinot mācīšanas un mācīšanās procesu reālajai dzīvei.” </a:t>
            </a:r>
            <a:endParaRPr lang="lv-LV"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843808" y="6290156"/>
            <a:ext cx="3807423" cy="523220"/>
          </a:xfrm>
          <a:prstGeom prst="rect">
            <a:avLst/>
          </a:prstGeom>
          <a:noFill/>
        </p:spPr>
        <p:txBody>
          <a:bodyPr wrap="square" rtlCol="0">
            <a:spAutoFit/>
          </a:bodyPr>
          <a:lstStyle/>
          <a:p>
            <a:pPr algn="ctr"/>
            <a:r>
              <a:rPr lang="lv-LV" sz="2800" dirty="0">
                <a:latin typeface="Times New Roman" panose="02020603050405020304" pitchFamily="18" charset="0"/>
                <a:cs typeface="Times New Roman" panose="02020603050405020304" pitchFamily="18" charset="0"/>
              </a:rPr>
              <a:t>2017.gada </a:t>
            </a:r>
            <a:r>
              <a:rPr lang="lv-LV" sz="2800" dirty="0" smtClean="0">
                <a:latin typeface="Times New Roman" panose="02020603050405020304" pitchFamily="18" charset="0"/>
                <a:cs typeface="Times New Roman" panose="02020603050405020304" pitchFamily="18" charset="0"/>
              </a:rPr>
              <a:t>29.novembrī</a:t>
            </a:r>
            <a:endParaRPr lang="lv-LV"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51520" y="2204864"/>
            <a:ext cx="8724768" cy="1077218"/>
          </a:xfrm>
          <a:prstGeom prst="rect">
            <a:avLst/>
          </a:prstGeom>
          <a:noFill/>
        </p:spPr>
        <p:txBody>
          <a:bodyPr wrap="square" rtlCol="0">
            <a:spAutoFit/>
          </a:bodyPr>
          <a:lstStyle/>
          <a:p>
            <a:pPr algn="ctr"/>
            <a:r>
              <a:rPr lang="lv-LV" sz="3200" dirty="0">
                <a:latin typeface="Times New Roman" panose="02020603050405020304" pitchFamily="18" charset="0"/>
                <a:cs typeface="Times New Roman" panose="02020603050405020304" pitchFamily="18" charset="0"/>
              </a:rPr>
              <a:t>Stundas tēma: </a:t>
            </a:r>
            <a:r>
              <a:rPr lang="lv-LV" sz="3200" dirty="0" smtClean="0">
                <a:latin typeface="Times New Roman" panose="02020603050405020304" pitchFamily="18" charset="0"/>
                <a:cs typeface="Times New Roman" panose="02020603050405020304" pitchFamily="18" charset="0"/>
              </a:rPr>
              <a:t>Krimināltiesību </a:t>
            </a:r>
            <a:r>
              <a:rPr lang="lv-LV" sz="3200" dirty="0">
                <a:latin typeface="Times New Roman" panose="02020603050405020304" pitchFamily="18" charset="0"/>
                <a:cs typeface="Times New Roman" panose="02020603050405020304" pitchFamily="18" charset="0"/>
              </a:rPr>
              <a:t>pamati kriminālprocesa ietvaros</a:t>
            </a:r>
            <a:r>
              <a:rPr lang="lv-LV" sz="3200" dirty="0" smtClean="0">
                <a:latin typeface="Times New Roman" panose="02020603050405020304" pitchFamily="18" charset="0"/>
                <a:cs typeface="Times New Roman" panose="02020603050405020304" pitchFamily="18" charset="0"/>
              </a:rPr>
              <a:t>.</a:t>
            </a:r>
            <a:endParaRPr lang="lv-LV" sz="3200" dirty="0">
              <a:latin typeface="Times New Roman" panose="02020603050405020304" pitchFamily="18" charset="0"/>
              <a:cs typeface="Times New Roman" panose="02020603050405020304" pitchFamily="18" charset="0"/>
            </a:endParaRPr>
          </a:p>
        </p:txBody>
      </p:sp>
      <p:pic>
        <p:nvPicPr>
          <p:cNvPr id="1026" name="Picture 2" descr="Картинки по запросу поли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657" y="3341698"/>
            <a:ext cx="3809559" cy="290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32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799" y="548680"/>
            <a:ext cx="8555552" cy="3539430"/>
          </a:xfrm>
          <a:prstGeom prst="rect">
            <a:avLst/>
          </a:prstGeom>
        </p:spPr>
        <p:txBody>
          <a:bodyPr wrap="square">
            <a:spAutoFit/>
          </a:bodyPr>
          <a:lstStyle/>
          <a:p>
            <a:pPr algn="ctr"/>
            <a:r>
              <a:rPr lang="lv-LV" sz="3200" b="1" u="sng" dirty="0" smtClean="0">
                <a:latin typeface="Times New Roman" panose="02020603050405020304" pitchFamily="18" charset="0"/>
                <a:cs typeface="Times New Roman" panose="02020603050405020304" pitchFamily="18" charset="0"/>
              </a:rPr>
              <a:t>Stundā izmantotie avoti</a:t>
            </a:r>
          </a:p>
          <a:p>
            <a:pPr algn="ctr"/>
            <a:endParaRPr lang="lv-LV" sz="3200" b="1" u="sng"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lv-LV" sz="3200" dirty="0" smtClean="0">
                <a:latin typeface="Times New Roman" panose="02020603050405020304" pitchFamily="18" charset="0"/>
                <a:cs typeface="Times New Roman" panose="02020603050405020304" pitchFamily="18" charset="0"/>
              </a:rPr>
              <a:t>Izdomāts </a:t>
            </a:r>
            <a:r>
              <a:rPr lang="lv-LV" sz="3200" dirty="0">
                <a:latin typeface="Times New Roman" panose="02020603050405020304" pitchFamily="18" charset="0"/>
                <a:cs typeface="Times New Roman" panose="02020603050405020304" pitchFamily="18" charset="0"/>
              </a:rPr>
              <a:t>kāzuss (situācijas apraksts)</a:t>
            </a:r>
          </a:p>
          <a:p>
            <a:pPr marL="514350" indent="-514350">
              <a:buFont typeface="+mj-lt"/>
              <a:buAutoNum type="arabicPeriod"/>
            </a:pPr>
            <a:r>
              <a:rPr lang="lv-LV" sz="3200" dirty="0">
                <a:latin typeface="Times New Roman" panose="02020603050405020304" pitchFamily="18" charset="0"/>
                <a:cs typeface="Times New Roman" panose="02020603050405020304" pitchFamily="18" charset="0"/>
              </a:rPr>
              <a:t>Krimināllikums - https://likumi.lv/doc.php?id=88966</a:t>
            </a:r>
          </a:p>
          <a:p>
            <a:pPr marL="514350" indent="-514350">
              <a:buFont typeface="+mj-lt"/>
              <a:buAutoNum type="arabicPeriod"/>
            </a:pPr>
            <a:r>
              <a:rPr lang="lv-LV" sz="3200" dirty="0">
                <a:latin typeface="Times New Roman" panose="02020603050405020304" pitchFamily="18" charset="0"/>
                <a:cs typeface="Times New Roman" panose="02020603050405020304" pitchFamily="18" charset="0"/>
              </a:rPr>
              <a:t>Kriminālprocesa likums - https://likumi.lv/doc.php?id=107820</a:t>
            </a:r>
            <a:endParaRPr lang="lv-LV"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89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7607" y="116632"/>
            <a:ext cx="8898889" cy="1472711"/>
          </a:xfrm>
          <a:prstGeom prst="rect">
            <a:avLst/>
          </a:prstGeom>
        </p:spPr>
        <p:txBody>
          <a:bodyPr wrap="square">
            <a:spAutoFit/>
          </a:bodyPr>
          <a:lstStyle/>
          <a:p>
            <a:pPr algn="just">
              <a:lnSpc>
                <a:spcPct val="115000"/>
              </a:lnSpc>
            </a:pPr>
            <a:r>
              <a:rPr lang="lv-LV" sz="2600" b="1" u="sng" dirty="0" smtClean="0">
                <a:effectLst/>
                <a:latin typeface="Times New Roman" panose="02020603050405020304" pitchFamily="18" charset="0"/>
                <a:ea typeface="Calibri"/>
                <a:cs typeface="Times New Roman" panose="02020603050405020304" pitchFamily="18" charset="0"/>
              </a:rPr>
              <a:t>Stundas mērķis:</a:t>
            </a:r>
            <a:r>
              <a:rPr lang="lv-LV" sz="2600" b="1" dirty="0" smtClean="0">
                <a:effectLst/>
                <a:latin typeface="Times New Roman" panose="02020603050405020304" pitchFamily="18" charset="0"/>
                <a:ea typeface="Calibri"/>
                <a:cs typeface="Times New Roman" panose="02020603050405020304" pitchFamily="18" charset="0"/>
              </a:rPr>
              <a:t> </a:t>
            </a:r>
            <a:r>
              <a:rPr lang="lv-LV" sz="2600" dirty="0" smtClean="0">
                <a:effectLst/>
                <a:latin typeface="Times New Roman" panose="02020603050405020304" pitchFamily="18" charset="0"/>
                <a:ea typeface="Calibri"/>
                <a:cs typeface="Times New Roman" panose="02020603050405020304" pitchFamily="18" charset="0"/>
              </a:rPr>
              <a:t>Veicināt izglītojamo izpratni par Latvijas kriminālprocesa norisi tiesā un to, kādā veidā persona tiek saukta pie kriminālatbildības par izdarīto noziedzīgu nodarījumu.</a:t>
            </a:r>
            <a:endParaRPr lang="lv-LV" sz="2600" dirty="0">
              <a:latin typeface="Times New Roman" panose="02020603050405020304" pitchFamily="18" charset="0"/>
              <a:ea typeface="Calibri"/>
              <a:cs typeface="Times New Roman" panose="02020603050405020304" pitchFamily="18" charset="0"/>
            </a:endParaRPr>
          </a:p>
        </p:txBody>
      </p:sp>
      <p:sp>
        <p:nvSpPr>
          <p:cNvPr id="11" name="Rectangle 10"/>
          <p:cNvSpPr/>
          <p:nvPr/>
        </p:nvSpPr>
        <p:spPr>
          <a:xfrm>
            <a:off x="116923" y="1589343"/>
            <a:ext cx="8847563" cy="5116850"/>
          </a:xfrm>
          <a:prstGeom prst="rect">
            <a:avLst/>
          </a:prstGeom>
        </p:spPr>
        <p:txBody>
          <a:bodyPr wrap="square">
            <a:spAutoFit/>
          </a:bodyPr>
          <a:lstStyle/>
          <a:p>
            <a:pPr lvl="0" algn="just">
              <a:lnSpc>
                <a:spcPct val="115000"/>
              </a:lnSpc>
              <a:spcAft>
                <a:spcPts val="0"/>
              </a:spcAft>
            </a:pPr>
            <a:r>
              <a:rPr lang="lv-LV" sz="2600" b="1" u="sng" dirty="0" smtClean="0">
                <a:effectLst/>
                <a:latin typeface="Times New Roman" panose="02020603050405020304" pitchFamily="18" charset="0"/>
                <a:ea typeface="Calibri"/>
                <a:cs typeface="Times New Roman" panose="02020603050405020304" pitchFamily="18" charset="0"/>
              </a:rPr>
              <a:t>Stundas uzdevumi:</a:t>
            </a:r>
          </a:p>
          <a:p>
            <a:pPr marL="342900" lvl="0" indent="-342900" algn="just">
              <a:lnSpc>
                <a:spcPct val="115000"/>
              </a:lnSpc>
              <a:spcAft>
                <a:spcPts val="0"/>
              </a:spcAft>
              <a:buFont typeface="+mj-lt"/>
              <a:buAutoNum type="arabicPeriod"/>
            </a:pPr>
            <a:r>
              <a:rPr lang="lv-LV" sz="2600" dirty="0" smtClean="0">
                <a:effectLst/>
                <a:latin typeface="Times New Roman" panose="02020603050405020304" pitchFamily="18" charset="0"/>
                <a:ea typeface="Calibri"/>
                <a:cs typeface="Times New Roman" panose="02020603050405020304" pitchFamily="18" charset="0"/>
              </a:rPr>
              <a:t>Nostiprināt iepriekš apgūtās teorētiskās zināšanas krimināltiesībās un kriminālprocesā un pielietot šīs zināšanas praksē;</a:t>
            </a:r>
            <a:endParaRPr lang="lv-LV" sz="26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mj-lt"/>
              <a:buAutoNum type="arabicPeriod"/>
            </a:pPr>
            <a:r>
              <a:rPr lang="lv-LV" sz="2600" dirty="0" smtClean="0">
                <a:effectLst/>
                <a:latin typeface="Times New Roman" panose="02020603050405020304" pitchFamily="18" charset="0"/>
                <a:ea typeface="Calibri"/>
                <a:cs typeface="Times New Roman" panose="02020603050405020304" pitchFamily="18" charset="0"/>
              </a:rPr>
              <a:t>Sadalīt skolēnus dažādās dažādu personu lomās, kas piedalās vai var piedalīties tiesas sēdē kriminālprocesā;</a:t>
            </a:r>
            <a:endParaRPr lang="lv-LV" sz="26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mj-lt"/>
              <a:buAutoNum type="arabicPeriod"/>
            </a:pPr>
            <a:r>
              <a:rPr lang="lv-LV" sz="2600" dirty="0" smtClean="0">
                <a:effectLst/>
                <a:latin typeface="Times New Roman" panose="02020603050405020304" pitchFamily="18" charset="0"/>
                <a:ea typeface="Calibri"/>
                <a:cs typeface="Times New Roman" panose="02020603050405020304" pitchFamily="18" charset="0"/>
              </a:rPr>
              <a:t>Izspēlēt krimināltiesisko tiesu izspēli;</a:t>
            </a:r>
            <a:endParaRPr lang="lv-LV" sz="26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mj-lt"/>
              <a:buAutoNum type="arabicPeriod"/>
            </a:pPr>
            <a:r>
              <a:rPr lang="lv-LV" sz="2600" dirty="0" smtClean="0">
                <a:effectLst/>
                <a:latin typeface="Times New Roman" panose="02020603050405020304" pitchFamily="18" charset="0"/>
                <a:ea typeface="Calibri"/>
                <a:cs typeface="Times New Roman" panose="02020603050405020304" pitchFamily="18" charset="0"/>
              </a:rPr>
              <a:t>Radīt atklāto stundu skolas metodisku ideju dienā “Izglītojamo pētnieciskās darbības prasmju pilnveidošana, tuvinot mācīšanās un mācīšanos procesu reālajai dzīvei” 2017.gada 29.novembrī.</a:t>
            </a:r>
            <a:endParaRPr lang="lv-LV" sz="26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3881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88" y="764704"/>
            <a:ext cx="8712968" cy="4524315"/>
          </a:xfrm>
          <a:prstGeom prst="rect">
            <a:avLst/>
          </a:prstGeom>
        </p:spPr>
        <p:txBody>
          <a:bodyPr wrap="square">
            <a:spAutoFit/>
          </a:bodyPr>
          <a:lstStyle/>
          <a:p>
            <a:pPr lvl="0"/>
            <a:r>
              <a:rPr lang="lv-LV" sz="3600" b="1" u="sng" dirty="0" smtClean="0">
                <a:latin typeface="Times New Roman" panose="02020603050405020304" pitchFamily="18" charset="0"/>
                <a:cs typeface="Times New Roman" panose="02020603050405020304" pitchFamily="18" charset="0"/>
              </a:rPr>
              <a:t>Stundas plāns:</a:t>
            </a:r>
          </a:p>
          <a:p>
            <a:pPr marL="742950" lvl="0" indent="-742950">
              <a:buFont typeface="+mj-lt"/>
              <a:buAutoNum type="arabicPeriod"/>
            </a:pPr>
            <a:r>
              <a:rPr lang="lv-LV" sz="3600" dirty="0">
                <a:latin typeface="Times New Roman" panose="02020603050405020304" pitchFamily="18" charset="0"/>
                <a:cs typeface="Times New Roman" panose="02020603050405020304" pitchFamily="18" charset="0"/>
              </a:rPr>
              <a:t>I</a:t>
            </a:r>
            <a:r>
              <a:rPr lang="lv-LV" sz="3600" dirty="0" smtClean="0">
                <a:latin typeface="Times New Roman" panose="02020603050405020304" pitchFamily="18" charset="0"/>
                <a:cs typeface="Times New Roman" panose="02020603050405020304" pitchFamily="18" charset="0"/>
              </a:rPr>
              <a:t>evads</a:t>
            </a:r>
            <a:r>
              <a:rPr lang="lv-LV" sz="3600" dirty="0">
                <a:latin typeface="Times New Roman" panose="02020603050405020304" pitchFamily="18" charset="0"/>
                <a:cs typeface="Times New Roman" panose="02020603050405020304" pitchFamily="18" charset="0"/>
              </a:rPr>
              <a:t>. Īss atskats uz iepriekšējā mācību stundā apgūtajām teorētiskajām zināšanām un šīs mācību stundas mērķu un uzdevumu definēšana;</a:t>
            </a:r>
          </a:p>
          <a:p>
            <a:pPr marL="742950" lvl="0" indent="-742950">
              <a:buFont typeface="+mj-lt"/>
              <a:buAutoNum type="arabicPeriod"/>
            </a:pPr>
            <a:r>
              <a:rPr lang="lv-LV" sz="3600" dirty="0">
                <a:latin typeface="Times New Roman" panose="02020603050405020304" pitchFamily="18" charset="0"/>
                <a:cs typeface="Times New Roman" panose="02020603050405020304" pitchFamily="18" charset="0"/>
              </a:rPr>
              <a:t>Krimināltiesiskā tiesu izspēle;</a:t>
            </a:r>
          </a:p>
          <a:p>
            <a:pPr marL="742950" indent="-742950">
              <a:buFont typeface="+mj-lt"/>
              <a:buAutoNum type="arabicPeriod"/>
            </a:pPr>
            <a:r>
              <a:rPr lang="lv-LV" sz="3600" dirty="0">
                <a:latin typeface="Times New Roman" panose="02020603050405020304" pitchFamily="18" charset="0"/>
                <a:cs typeface="Times New Roman" panose="02020603050405020304" pitchFamily="18" charset="0"/>
              </a:rPr>
              <a:t>Skolēnu pašvērtējums pārstundā paveikto. </a:t>
            </a:r>
            <a:r>
              <a:rPr lang="lv-LV" sz="3600" dirty="0" smtClean="0">
                <a:latin typeface="Times New Roman" panose="02020603050405020304" pitchFamily="18" charset="0"/>
                <a:cs typeface="Times New Roman" panose="02020603050405020304" pitchFamily="18" charset="0"/>
              </a:rPr>
              <a:t>Kopsavilkums</a:t>
            </a:r>
            <a:r>
              <a:rPr lang="lv-LV"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881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90138"/>
            <a:ext cx="8640960" cy="6063198"/>
          </a:xfrm>
          <a:prstGeom prst="rect">
            <a:avLst/>
          </a:prstGeom>
        </p:spPr>
        <p:txBody>
          <a:bodyPr wrap="square">
            <a:spAutoFit/>
          </a:bodyPr>
          <a:lstStyle/>
          <a:p>
            <a:pPr algn="ctr"/>
            <a:r>
              <a:rPr lang="lv-LV" sz="3200" b="1" u="sng" dirty="0" smtClean="0">
                <a:latin typeface="Times New Roman" panose="02020603050405020304" pitchFamily="18" charset="0"/>
                <a:cs typeface="Times New Roman" panose="02020603050405020304" pitchFamily="18" charset="0"/>
              </a:rPr>
              <a:t>Kāzuss (situācijas apraksts)</a:t>
            </a:r>
          </a:p>
          <a:p>
            <a:endParaRPr lang="lv-LV" sz="2000" dirty="0">
              <a:latin typeface="Times New Roman" panose="02020603050405020304" pitchFamily="18" charset="0"/>
              <a:cs typeface="Times New Roman" panose="02020603050405020304" pitchFamily="18" charset="0"/>
            </a:endParaRPr>
          </a:p>
          <a:p>
            <a:pPr algn="just"/>
            <a:r>
              <a:rPr lang="lv-LV" sz="2800" dirty="0" smtClean="0">
                <a:latin typeface="Times New Roman" panose="02020603050405020304" pitchFamily="18" charset="0"/>
                <a:cs typeface="Times New Roman" panose="02020603050405020304" pitchFamily="18" charset="0"/>
              </a:rPr>
              <a:t>Cietušais </a:t>
            </a:r>
            <a:r>
              <a:rPr lang="lv-LV" sz="2800" dirty="0">
                <a:latin typeface="Times New Roman" panose="02020603050405020304" pitchFamily="18" charset="0"/>
                <a:cs typeface="Times New Roman" panose="02020603050405020304" pitchFamily="18" charset="0"/>
              </a:rPr>
              <a:t>S.G. un apsūdzētais V.N. kopīgās ballītes laikā, kura notika V.J. piederošajā kafejnīcā, sastrīdējās un V.N. iesita S.G. ar dūri pa seju, ka rezultātā S.G. nokrita uz grīdas un sasita sev galvu. Medicīniskās apskates rezultātā tika secināts, ka S.G. ir neliels galvas satricinājums un tāpēc viņam vienu nedēļu jāpavada mājās, lai neapdraudētu savu veselību.</a:t>
            </a:r>
          </a:p>
          <a:p>
            <a:pPr algn="just"/>
            <a:r>
              <a:rPr lang="lv-LV" sz="2800" dirty="0">
                <a:latin typeface="Times New Roman" panose="02020603050405020304" pitchFamily="18" charset="0"/>
                <a:cs typeface="Times New Roman" panose="02020603050405020304" pitchFamily="18" charset="0"/>
              </a:rPr>
              <a:t>Atbraucot no slimnīcas mājās, S.G. secināja, ka viņam kabatā nav telefona. Sazinoties ar pārējiem viesiem, viņš secināja, ka telefons ir izkritis no kabatas tajā momentā, kad S.G. nokrita uz zemes. Viesi pastāstīja, ka it kā esot redzējuši, ka telefonu no grīdas ir paņēmis V.N.</a:t>
            </a:r>
          </a:p>
        </p:txBody>
      </p:sp>
    </p:spTree>
    <p:extLst>
      <p:ext uri="{BB962C8B-B14F-4D97-AF65-F5344CB8AC3E}">
        <p14:creationId xmlns:p14="http://schemas.microsoft.com/office/powerpoint/2010/main" val="29503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244681"/>
            <a:ext cx="3528392" cy="646331"/>
          </a:xfrm>
          <a:prstGeom prst="rect">
            <a:avLst/>
          </a:prstGeom>
          <a:noFill/>
        </p:spPr>
        <p:txBody>
          <a:bodyPr wrap="square" rtlCol="0">
            <a:spAutoFit/>
          </a:bodyPr>
          <a:lstStyle/>
          <a:p>
            <a:pPr algn="ctr"/>
            <a:r>
              <a:rPr lang="lv-LV" sz="3600" b="1" u="sng" dirty="0" smtClean="0">
                <a:latin typeface="Times New Roman" panose="02020603050405020304" pitchFamily="18" charset="0"/>
                <a:cs typeface="Times New Roman" panose="02020603050405020304" pitchFamily="18" charset="0"/>
              </a:rPr>
              <a:t>Stundas norise</a:t>
            </a:r>
            <a:endParaRPr lang="lv-LV" sz="3600" b="1" u="sng" dirty="0">
              <a:latin typeface="Times New Roman" panose="02020603050405020304" pitchFamily="18" charset="0"/>
              <a:cs typeface="Times New Roman" panose="02020603050405020304" pitchFamily="18" charset="0"/>
            </a:endParaRPr>
          </a:p>
        </p:txBody>
      </p:sp>
      <p:pic>
        <p:nvPicPr>
          <p:cNvPr id="2050" name="Picture 2" descr="C:\Users\vnosovs\Desktop\Atklātā stunda 2017\IMG-20171207-WA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4029912" cy="5373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vnosovs\Desktop\Atklātā stunda 2017\IMG-20171207-WA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568" y="1124744"/>
            <a:ext cx="4029912"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1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nosovs\Desktop\Atklātā stunda 2017\IMG-20171207-WA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88640"/>
            <a:ext cx="475252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1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nosovs\Desktop\Atklātā stunda 2017\IMG-20171207-WA0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620688"/>
            <a:ext cx="4212468" cy="56166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nosovs\Desktop\Atklātā stunda 2017\IMG-20171207-WA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022" y="620688"/>
            <a:ext cx="421246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1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nosovs\Desktop\Atklātā stunda 2017\IMG-20171207-WA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5647" y="684199"/>
            <a:ext cx="4218841" cy="562512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vnosovs\Desktop\Atklātā stunda 2017\IMG-20171207-WA0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08" y="692696"/>
            <a:ext cx="421246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1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8712968" cy="4031873"/>
          </a:xfrm>
          <a:prstGeom prst="rect">
            <a:avLst/>
          </a:prstGeom>
          <a:noFill/>
        </p:spPr>
        <p:txBody>
          <a:bodyPr wrap="square" rtlCol="0">
            <a:spAutoFit/>
          </a:bodyPr>
          <a:lstStyle/>
          <a:p>
            <a:r>
              <a:rPr lang="lv-LV" sz="3200" b="1" u="sng" dirty="0" smtClean="0">
                <a:latin typeface="Times New Roman" panose="02020603050405020304" pitchFamily="18" charset="0"/>
                <a:cs typeface="Times New Roman" panose="02020603050405020304" pitchFamily="18" charset="0"/>
              </a:rPr>
              <a:t>Iegūstamās un nostiprināmās prasmes:</a:t>
            </a:r>
          </a:p>
          <a:p>
            <a:pPr marL="285750" indent="-285750">
              <a:buFont typeface="Arial" panose="020B0604020202020204" pitchFamily="34" charset="0"/>
              <a:buChar char="•"/>
            </a:pPr>
            <a:r>
              <a:rPr lang="lv-LV" sz="3200" dirty="0" smtClean="0">
                <a:latin typeface="Times New Roman" panose="02020603050405020304" pitchFamily="18" charset="0"/>
                <a:cs typeface="Times New Roman" panose="02020603050405020304" pitchFamily="18" charset="0"/>
              </a:rPr>
              <a:t>Zināšanu nostiprināšana par krimināltiesību un tiesas kriminālprocesa pamatiem tiesā;</a:t>
            </a:r>
          </a:p>
          <a:p>
            <a:pPr marL="285750" indent="-285750">
              <a:buFont typeface="Arial" panose="020B0604020202020204" pitchFamily="34" charset="0"/>
              <a:buChar char="•"/>
            </a:pPr>
            <a:r>
              <a:rPr lang="lv-LV" sz="3200" dirty="0" smtClean="0">
                <a:latin typeface="Times New Roman" panose="02020603050405020304" pitchFamily="18" charset="0"/>
                <a:cs typeface="Times New Roman" panose="02020603050405020304" pitchFamily="18" charset="0"/>
              </a:rPr>
              <a:t>Spēja pielietot iepriekš iegūtās teorētiskās zināšanas praksē;</a:t>
            </a:r>
          </a:p>
          <a:p>
            <a:pPr marL="285750" indent="-285750">
              <a:buFont typeface="Arial" panose="020B0604020202020204" pitchFamily="34" charset="0"/>
              <a:buChar char="•"/>
            </a:pPr>
            <a:r>
              <a:rPr lang="lv-LV" sz="3200" dirty="0" smtClean="0">
                <a:latin typeface="Times New Roman" panose="02020603050405020304" pitchFamily="18" charset="0"/>
                <a:cs typeface="Times New Roman" panose="02020603050405020304" pitchFamily="18" charset="0"/>
              </a:rPr>
              <a:t>Spēja ātri reaģēt nestandarta situācijās;</a:t>
            </a:r>
          </a:p>
          <a:p>
            <a:pPr marL="285750" indent="-285750">
              <a:buFont typeface="Arial" panose="020B0604020202020204" pitchFamily="34" charset="0"/>
              <a:buChar char="•"/>
            </a:pPr>
            <a:r>
              <a:rPr lang="lv-LV" sz="3200" dirty="0" smtClean="0">
                <a:latin typeface="Times New Roman" panose="02020603050405020304" pitchFamily="18" charset="0"/>
                <a:cs typeface="Times New Roman" panose="02020603050405020304" pitchFamily="18" charset="0"/>
              </a:rPr>
              <a:t>Uzstāšanas prasmju trenēšana;</a:t>
            </a:r>
          </a:p>
          <a:p>
            <a:pPr marL="285750" indent="-285750">
              <a:buFont typeface="Arial" panose="020B0604020202020204" pitchFamily="34" charset="0"/>
              <a:buChar char="•"/>
            </a:pPr>
            <a:r>
              <a:rPr lang="lv-LV" sz="3200" dirty="0" smtClean="0">
                <a:latin typeface="Times New Roman" panose="02020603050405020304" pitchFamily="18" charset="0"/>
                <a:cs typeface="Times New Roman" panose="02020603050405020304" pitchFamily="18" charset="0"/>
              </a:rPr>
              <a:t>Jautājumu uzdošanas prasmes trenēšana.</a:t>
            </a:r>
          </a:p>
        </p:txBody>
      </p:sp>
    </p:spTree>
    <p:extLst>
      <p:ext uri="{BB962C8B-B14F-4D97-AF65-F5344CB8AC3E}">
        <p14:creationId xmlns:p14="http://schemas.microsoft.com/office/powerpoint/2010/main" val="538817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340</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vnosovs</dc:creator>
  <cp:lastModifiedBy>vnosovs</cp:lastModifiedBy>
  <cp:revision>5</cp:revision>
  <dcterms:created xsi:type="dcterms:W3CDTF">2017-12-08T06:28:05Z</dcterms:created>
  <dcterms:modified xsi:type="dcterms:W3CDTF">2017-12-08T07:04:27Z</dcterms:modified>
</cp:coreProperties>
</file>