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69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584752-031E-4176-B5CB-7E5B054BFD96}" type="datetimeFigureOut">
              <a:rPr lang="ru-RU" smtClean="0"/>
              <a:pPr/>
              <a:t>13.04.2015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29117-9726-4478-8099-157EA640A78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5329117-9726-4478-8099-157EA640A780}" type="slidenum">
              <a:rPr lang="ru-RU" smtClean="0"/>
              <a:pPr/>
              <a:t>20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1778FBF-A5AB-491E-90A9-448DDA3BEA16}" type="datetimeFigureOut">
              <a:rPr lang="ru-RU" smtClean="0"/>
              <a:pPr/>
              <a:t>13.04.2015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B6607E-339C-45CC-A4EF-605AA70E675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1778FBF-A5AB-491E-90A9-448DDA3BEA16}" type="datetimeFigureOut">
              <a:rPr lang="ru-RU" smtClean="0"/>
              <a:pPr/>
              <a:t>13.04.2015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B6607E-339C-45CC-A4EF-605AA70E675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1778FBF-A5AB-491E-90A9-448DDA3BEA16}" type="datetimeFigureOut">
              <a:rPr lang="ru-RU" smtClean="0"/>
              <a:pPr/>
              <a:t>13.04.2015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B6607E-339C-45CC-A4EF-605AA70E675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1778FBF-A5AB-491E-90A9-448DDA3BEA16}" type="datetimeFigureOut">
              <a:rPr lang="ru-RU" smtClean="0"/>
              <a:pPr/>
              <a:t>13.04.2015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B6607E-339C-45CC-A4EF-605AA70E675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1778FBF-A5AB-491E-90A9-448DDA3BEA16}" type="datetimeFigureOut">
              <a:rPr lang="ru-RU" smtClean="0"/>
              <a:pPr/>
              <a:t>13.04.2015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B6607E-339C-45CC-A4EF-605AA70E675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1778FBF-A5AB-491E-90A9-448DDA3BEA16}" type="datetimeFigureOut">
              <a:rPr lang="ru-RU" smtClean="0"/>
              <a:pPr/>
              <a:t>13.04.2015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B6607E-339C-45CC-A4EF-605AA70E675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1778FBF-A5AB-491E-90A9-448DDA3BEA16}" type="datetimeFigureOut">
              <a:rPr lang="ru-RU" smtClean="0"/>
              <a:pPr/>
              <a:t>13.04.2015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8B6607E-339C-45CC-A4EF-605AA70E675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1778FBF-A5AB-491E-90A9-448DDA3BEA16}" type="datetimeFigureOut">
              <a:rPr lang="ru-RU" smtClean="0"/>
              <a:pPr/>
              <a:t>13.04.2015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8B6607E-339C-45CC-A4EF-605AA70E675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1778FBF-A5AB-491E-90A9-448DDA3BEA16}" type="datetimeFigureOut">
              <a:rPr lang="ru-RU" smtClean="0"/>
              <a:pPr/>
              <a:t>13.04.2015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8B6607E-339C-45CC-A4EF-605AA70E675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1778FBF-A5AB-491E-90A9-448DDA3BEA16}" type="datetimeFigureOut">
              <a:rPr lang="ru-RU" smtClean="0"/>
              <a:pPr/>
              <a:t>13.04.2015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B6607E-339C-45CC-A4EF-605AA70E675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1778FBF-A5AB-491E-90A9-448DDA3BEA16}" type="datetimeFigureOut">
              <a:rPr lang="ru-RU" smtClean="0"/>
              <a:pPr/>
              <a:t>13.04.2015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B6607E-339C-45CC-A4EF-605AA70E675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78FBF-A5AB-491E-90A9-448DDA3BEA16}" type="datetimeFigureOut">
              <a:rPr lang="ru-RU" smtClean="0"/>
              <a:pPr/>
              <a:t>13.04.2015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6607E-339C-45CC-A4EF-605AA70E675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http://thebullybreeds.com/wp-content/uploads/2013/02/agression-signs.jpg"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332656"/>
            <a:ext cx="8640960" cy="6120680"/>
          </a:xfrm>
          <a:ln>
            <a:solidFill>
              <a:srgbClr val="7030A0"/>
            </a:solidFill>
          </a:ln>
        </p:spPr>
        <p:txBody>
          <a:bodyPr>
            <a:noAutofit/>
          </a:bodyPr>
          <a:lstStyle/>
          <a:p>
            <a:r>
              <a:rPr lang="en-US" sz="5400" b="1" dirty="0" smtClean="0">
                <a:solidFill>
                  <a:schemeClr val="accent6">
                    <a:lumMod val="50000"/>
                  </a:schemeClr>
                </a:solidFill>
              </a:rPr>
              <a:t>The Role of Dogs in Our Life</a:t>
            </a:r>
            <a:r>
              <a:rPr lang="lv-LV" sz="5400" b="1" dirty="0" smtClean="0">
                <a:solidFill>
                  <a:schemeClr val="accent6">
                    <a:lumMod val="50000"/>
                  </a:schemeClr>
                </a:solidFill>
              </a:rPr>
              <a:t/>
            </a:r>
            <a:br>
              <a:rPr lang="lv-LV" sz="5400" b="1" dirty="0" smtClean="0">
                <a:solidFill>
                  <a:schemeClr val="accent6">
                    <a:lumMod val="50000"/>
                  </a:schemeClr>
                </a:solidFill>
              </a:rPr>
            </a:br>
            <a:r>
              <a:rPr lang="en-US" sz="4800" b="1" dirty="0" smtClean="0">
                <a:solidFill>
                  <a:schemeClr val="accent6">
                    <a:lumMod val="50000"/>
                  </a:schemeClr>
                </a:solidFill>
              </a:rPr>
              <a:t/>
            </a:r>
            <a:br>
              <a:rPr lang="en-US" sz="4800" b="1" dirty="0" smtClean="0">
                <a:solidFill>
                  <a:schemeClr val="accent6">
                    <a:lumMod val="50000"/>
                  </a:schemeClr>
                </a:solidFill>
              </a:rPr>
            </a:br>
            <a:r>
              <a:rPr lang="lv-LV" sz="4800" b="1" dirty="0" smtClean="0">
                <a:solidFill>
                  <a:schemeClr val="accent6">
                    <a:lumMod val="50000"/>
                  </a:schemeClr>
                </a:solidFill>
              </a:rPr>
              <a:t/>
            </a:r>
            <a:br>
              <a:rPr lang="lv-LV" sz="4800" b="1" dirty="0" smtClean="0">
                <a:solidFill>
                  <a:schemeClr val="accent6">
                    <a:lumMod val="50000"/>
                  </a:schemeClr>
                </a:solidFill>
              </a:rPr>
            </a:br>
            <a:r>
              <a:rPr lang="lv-LV" sz="4800" b="1" dirty="0" smtClean="0">
                <a:solidFill>
                  <a:schemeClr val="accent6">
                    <a:lumMod val="50000"/>
                  </a:schemeClr>
                </a:solidFill>
              </a:rPr>
              <a:t/>
            </a:r>
            <a:br>
              <a:rPr lang="lv-LV" sz="4800" b="1" dirty="0" smtClean="0">
                <a:solidFill>
                  <a:schemeClr val="accent6">
                    <a:lumMod val="50000"/>
                  </a:schemeClr>
                </a:solidFill>
              </a:rPr>
            </a:br>
            <a:r>
              <a:rPr lang="lv-LV" sz="4800" b="1" dirty="0">
                <a:solidFill>
                  <a:schemeClr val="accent6">
                    <a:lumMod val="50000"/>
                  </a:schemeClr>
                </a:solidFill>
              </a:rPr>
              <a:t/>
            </a:r>
            <a:br>
              <a:rPr lang="lv-LV" sz="4800" b="1" dirty="0">
                <a:solidFill>
                  <a:schemeClr val="accent6">
                    <a:lumMod val="50000"/>
                  </a:schemeClr>
                </a:solidFill>
              </a:rPr>
            </a:br>
            <a:r>
              <a:rPr lang="lv-LV" sz="2400" b="1" dirty="0" smtClean="0">
                <a:solidFill>
                  <a:schemeClr val="accent6">
                    <a:lumMod val="50000"/>
                  </a:schemeClr>
                </a:solidFill>
              </a:rPr>
              <a:t>The authors of the research:    Karens Magakjans</a:t>
            </a:r>
            <a:br>
              <a:rPr lang="lv-LV" sz="2400" b="1" dirty="0" smtClean="0">
                <a:solidFill>
                  <a:schemeClr val="accent6">
                    <a:lumMod val="50000"/>
                  </a:schemeClr>
                </a:solidFill>
              </a:rPr>
            </a:br>
            <a:r>
              <a:rPr lang="lv-LV" sz="2400" b="1" dirty="0">
                <a:solidFill>
                  <a:schemeClr val="accent6">
                    <a:lumMod val="50000"/>
                  </a:schemeClr>
                </a:solidFill>
              </a:rPr>
              <a:t> </a:t>
            </a:r>
            <a:r>
              <a:rPr lang="lv-LV" sz="2400" b="1" dirty="0" smtClean="0">
                <a:solidFill>
                  <a:schemeClr val="accent6">
                    <a:lumMod val="50000"/>
                  </a:schemeClr>
                </a:solidFill>
              </a:rPr>
              <a:t>                                                 Izabella Timpa</a:t>
            </a:r>
            <a:br>
              <a:rPr lang="lv-LV" sz="2400" b="1" dirty="0" smtClean="0">
                <a:solidFill>
                  <a:schemeClr val="accent6">
                    <a:lumMod val="50000"/>
                  </a:schemeClr>
                </a:solidFill>
              </a:rPr>
            </a:br>
            <a:r>
              <a:rPr lang="lv-LV" sz="2400" b="1" dirty="0">
                <a:solidFill>
                  <a:schemeClr val="accent6">
                    <a:lumMod val="50000"/>
                  </a:schemeClr>
                </a:solidFill>
              </a:rPr>
              <a:t> </a:t>
            </a:r>
            <a:r>
              <a:rPr lang="lv-LV" sz="2400" b="1" dirty="0" smtClean="0">
                <a:solidFill>
                  <a:schemeClr val="accent6">
                    <a:lumMod val="50000"/>
                  </a:schemeClr>
                </a:solidFill>
              </a:rPr>
              <a:t>                                                  Marina Volkova</a:t>
            </a:r>
            <a:br>
              <a:rPr lang="lv-LV" sz="2400" b="1" dirty="0" smtClean="0">
                <a:solidFill>
                  <a:schemeClr val="accent6">
                    <a:lumMod val="50000"/>
                  </a:schemeClr>
                </a:solidFill>
              </a:rPr>
            </a:br>
            <a:r>
              <a:rPr lang="lv-LV" sz="1800" b="1" dirty="0" smtClean="0">
                <a:solidFill>
                  <a:schemeClr val="accent6">
                    <a:lumMod val="50000"/>
                  </a:schemeClr>
                </a:solidFill>
              </a:rPr>
              <a:t>Consultant teacher: Tatjana Nikolajenkova</a:t>
            </a:r>
            <a:endParaRPr lang="ru-RU" sz="1800" b="1" dirty="0">
              <a:solidFill>
                <a:schemeClr val="accent6">
                  <a:lumMod val="50000"/>
                </a:schemeClr>
              </a:solidFill>
            </a:endParaRPr>
          </a:p>
        </p:txBody>
      </p:sp>
      <p:sp>
        <p:nvSpPr>
          <p:cNvPr id="3" name="Подзаголовок 2"/>
          <p:cNvSpPr>
            <a:spLocks noGrp="1"/>
          </p:cNvSpPr>
          <p:nvPr>
            <p:ph type="subTitle" idx="1"/>
          </p:nvPr>
        </p:nvSpPr>
        <p:spPr>
          <a:xfrm>
            <a:off x="1371600" y="2636912"/>
            <a:ext cx="6400800" cy="1008112"/>
          </a:xfrm>
        </p:spPr>
        <p:txBody>
          <a:bodyPr>
            <a:normAutofit/>
          </a:bodyPr>
          <a:lstStyle/>
          <a:p>
            <a:r>
              <a:rPr lang="lv-LV" sz="4000" b="1" dirty="0" smtClean="0">
                <a:solidFill>
                  <a:schemeClr val="accent2">
                    <a:lumMod val="75000"/>
                  </a:schemeClr>
                </a:solidFill>
              </a:rPr>
              <a:t>Suņu loma mūsu dzīvē</a:t>
            </a:r>
            <a:endParaRPr lang="lv-LV" sz="2800" b="1" dirty="0" smtClean="0">
              <a:solidFill>
                <a:schemeClr val="accent2">
                  <a:lumMod val="75000"/>
                </a:schemeClr>
              </a:solidFill>
            </a:endParaRPr>
          </a:p>
          <a:p>
            <a:endParaRPr lang="lv-LV" sz="4000" b="1" dirty="0">
              <a:solidFill>
                <a:schemeClr val="accent2">
                  <a:lumMod val="75000"/>
                </a:schemeClr>
              </a:solidFill>
            </a:endParaRPr>
          </a:p>
          <a:p>
            <a:endParaRPr lang="lv-LV" sz="4000" b="1" dirty="0" smtClean="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normAutofit/>
          </a:bodyPr>
          <a:lstStyle/>
          <a:p>
            <a:r>
              <a:rPr lang="en-US" sz="2800" b="1" u="sng" dirty="0" smtClean="0"/>
              <a:t>Some Facts From the History of Dog’s Domestication</a:t>
            </a:r>
            <a:endParaRPr lang="ru-RU" sz="2800" b="1" u="sng" dirty="0"/>
          </a:p>
        </p:txBody>
      </p:sp>
      <p:sp>
        <p:nvSpPr>
          <p:cNvPr id="3" name="Содержимое 2"/>
          <p:cNvSpPr>
            <a:spLocks noGrp="1"/>
          </p:cNvSpPr>
          <p:nvPr>
            <p:ph idx="1"/>
          </p:nvPr>
        </p:nvSpPr>
        <p:spPr>
          <a:xfrm>
            <a:off x="179512" y="692696"/>
            <a:ext cx="8686800" cy="5793507"/>
          </a:xfrm>
        </p:spPr>
        <p:txBody>
          <a:bodyPr>
            <a:normAutofit/>
          </a:bodyPr>
          <a:lstStyle/>
          <a:p>
            <a:pPr>
              <a:buNone/>
            </a:pPr>
            <a:r>
              <a:rPr lang="en-US" sz="1800" b="1" dirty="0" smtClean="0"/>
              <a:t>The history of domestic dog began 20,000 years ago, when the Ancient Man  first began to use dogs for hunting. The origin of the domestic dog is probably from the gray wolf. People used wolves for protection, hunting, and guarding.</a:t>
            </a:r>
            <a:endParaRPr lang="ru-RU" sz="1800" b="1" dirty="0"/>
          </a:p>
        </p:txBody>
      </p:sp>
      <p:pic>
        <p:nvPicPr>
          <p:cNvPr id="23554" name="Picture 2"/>
          <p:cNvPicPr>
            <a:picLocks noChangeAspect="1" noChangeArrowheads="1"/>
          </p:cNvPicPr>
          <p:nvPr/>
        </p:nvPicPr>
        <p:blipFill>
          <a:blip r:embed="rId2" cstate="print"/>
          <a:srcRect/>
          <a:stretch>
            <a:fillRect/>
          </a:stretch>
        </p:blipFill>
        <p:spPr bwMode="auto">
          <a:xfrm>
            <a:off x="1403648" y="1700808"/>
            <a:ext cx="7200800" cy="500372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en-US" sz="2800" b="1" u="sng" dirty="0" smtClean="0"/>
              <a:t>Dogs in the Service of Man</a:t>
            </a:r>
            <a:endParaRPr lang="ru-RU" sz="2800" b="1" u="sng" dirty="0"/>
          </a:p>
        </p:txBody>
      </p:sp>
      <p:sp>
        <p:nvSpPr>
          <p:cNvPr id="3" name="Содержимое 2"/>
          <p:cNvSpPr>
            <a:spLocks noGrp="1"/>
          </p:cNvSpPr>
          <p:nvPr>
            <p:ph idx="1"/>
          </p:nvPr>
        </p:nvSpPr>
        <p:spPr>
          <a:xfrm>
            <a:off x="457200" y="1052736"/>
            <a:ext cx="8229600" cy="5073427"/>
          </a:xfrm>
        </p:spPr>
        <p:txBody>
          <a:bodyPr>
            <a:normAutofit/>
          </a:bodyPr>
          <a:lstStyle/>
          <a:p>
            <a:r>
              <a:rPr lang="en-US" sz="1800" b="1" dirty="0" smtClean="0"/>
              <a:t>Today  dogs live and work with people in so many roles that they  have the nickname of ‘man’s best friend’.</a:t>
            </a:r>
          </a:p>
          <a:p>
            <a:r>
              <a:rPr lang="en-US" sz="1800" b="1" u="sng" dirty="0" smtClean="0"/>
              <a:t>Service dogs  </a:t>
            </a:r>
            <a:r>
              <a:rPr lang="en-US" sz="1800" b="1" dirty="0" smtClean="0"/>
              <a:t>There are many types of service dogs that help people:</a:t>
            </a:r>
          </a:p>
          <a:p>
            <a:r>
              <a:rPr lang="en-US" sz="1800" b="1" dirty="0" smtClean="0"/>
              <a:t>For armed service, customs, police forces, guide dogs for the blind, hearing  dogs, therapy dogs and many others.</a:t>
            </a:r>
          </a:p>
          <a:p>
            <a:endParaRPr lang="en-US" sz="1800" b="1" dirty="0" smtClean="0"/>
          </a:p>
          <a:p>
            <a:endParaRPr lang="en-US" sz="1800" b="1" dirty="0" smtClean="0"/>
          </a:p>
          <a:p>
            <a:endParaRPr lang="en-US" sz="1800" b="1" dirty="0" smtClean="0"/>
          </a:p>
          <a:p>
            <a:endParaRPr lang="en-US" sz="1800" b="1" dirty="0" smtClean="0"/>
          </a:p>
          <a:p>
            <a:endParaRPr lang="en-US" sz="1800" b="1" dirty="0" smtClean="0"/>
          </a:p>
          <a:p>
            <a:endParaRPr lang="en-US" sz="1800" b="1" dirty="0" smtClean="0"/>
          </a:p>
          <a:p>
            <a:endParaRPr lang="ru-RU" sz="1800" b="1" dirty="0"/>
          </a:p>
          <a:p>
            <a:endParaRPr lang="en-US" sz="1800" b="1" dirty="0" smtClean="0"/>
          </a:p>
        </p:txBody>
      </p:sp>
      <p:pic>
        <p:nvPicPr>
          <p:cNvPr id="24578" name="Picture 2" descr="Pic courtesy of documentingreality.com"/>
          <p:cNvPicPr>
            <a:picLocks noChangeAspect="1" noChangeArrowheads="1"/>
          </p:cNvPicPr>
          <p:nvPr/>
        </p:nvPicPr>
        <p:blipFill>
          <a:blip r:embed="rId2" cstate="print"/>
          <a:srcRect/>
          <a:stretch>
            <a:fillRect/>
          </a:stretch>
        </p:blipFill>
        <p:spPr bwMode="auto">
          <a:xfrm>
            <a:off x="323528" y="2852936"/>
            <a:ext cx="2944240" cy="2808312"/>
          </a:xfrm>
          <a:prstGeom prst="rect">
            <a:avLst/>
          </a:prstGeom>
          <a:noFill/>
        </p:spPr>
      </p:pic>
      <p:pic>
        <p:nvPicPr>
          <p:cNvPr id="24580" name="Picture 4" descr="http://upload.wikimedia.org/wikipedia/commons/thumb/0/0c/Day_254_-_West_Midlands_Police_-_Police_Dog_Axel_%287971043714%29.jpg/220px-Day_254_-_West_Midlands_Police_-_Police_Dog_Axel_%287971043714%29.jpg"/>
          <p:cNvPicPr>
            <a:picLocks noChangeAspect="1" noChangeArrowheads="1"/>
          </p:cNvPicPr>
          <p:nvPr/>
        </p:nvPicPr>
        <p:blipFill>
          <a:blip r:embed="rId3" cstate="print"/>
          <a:srcRect/>
          <a:stretch>
            <a:fillRect/>
          </a:stretch>
        </p:blipFill>
        <p:spPr bwMode="auto">
          <a:xfrm>
            <a:off x="3419872" y="2636912"/>
            <a:ext cx="2239516" cy="3061909"/>
          </a:xfrm>
          <a:prstGeom prst="rect">
            <a:avLst/>
          </a:prstGeom>
          <a:noFill/>
        </p:spPr>
      </p:pic>
      <p:pic>
        <p:nvPicPr>
          <p:cNvPr id="24582" name="Picture 6" descr="Guide Dogs For The Blind Logo Waved him off to guide dog"/>
          <p:cNvPicPr>
            <a:picLocks noChangeAspect="1" noChangeArrowheads="1"/>
          </p:cNvPicPr>
          <p:nvPr/>
        </p:nvPicPr>
        <p:blipFill>
          <a:blip r:embed="rId4" cstate="print"/>
          <a:srcRect/>
          <a:stretch>
            <a:fillRect/>
          </a:stretch>
        </p:blipFill>
        <p:spPr bwMode="auto">
          <a:xfrm>
            <a:off x="5868144" y="2636912"/>
            <a:ext cx="3024336" cy="280831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792088"/>
          </a:xfrm>
        </p:spPr>
        <p:txBody>
          <a:bodyPr>
            <a:normAutofit/>
          </a:bodyPr>
          <a:lstStyle/>
          <a:p>
            <a:r>
              <a:rPr lang="en-US" sz="2800" b="1" dirty="0" smtClean="0"/>
              <a:t>Dogs in the Service of Man</a:t>
            </a:r>
            <a:endParaRPr lang="ru-RU" sz="2800" b="1" dirty="0"/>
          </a:p>
        </p:txBody>
      </p:sp>
      <p:sp>
        <p:nvSpPr>
          <p:cNvPr id="3" name="Содержимое 2"/>
          <p:cNvSpPr>
            <a:spLocks noGrp="1"/>
          </p:cNvSpPr>
          <p:nvPr>
            <p:ph idx="1"/>
          </p:nvPr>
        </p:nvSpPr>
        <p:spPr>
          <a:xfrm>
            <a:off x="457200" y="1196752"/>
            <a:ext cx="8229600" cy="4929411"/>
          </a:xfrm>
        </p:spPr>
        <p:txBody>
          <a:bodyPr>
            <a:normAutofit/>
          </a:bodyPr>
          <a:lstStyle/>
          <a:p>
            <a:r>
              <a:rPr lang="en-US" sz="2000" b="1" u="sng" dirty="0" smtClean="0"/>
              <a:t>Working dogs  </a:t>
            </a:r>
            <a:r>
              <a:rPr lang="en-US" sz="2000" b="1" dirty="0" smtClean="0"/>
              <a:t>The first job is guarding, watching,  herding, and hunting.</a:t>
            </a:r>
          </a:p>
          <a:p>
            <a:r>
              <a:rPr lang="en-US" sz="2000" b="1" dirty="0" smtClean="0"/>
              <a:t>Today dogs are trained to search for and detect drugs, currency, bombs,  weapons at airports, schools, trade </a:t>
            </a:r>
            <a:r>
              <a:rPr lang="en-US" sz="2000" b="1" dirty="0" err="1" smtClean="0"/>
              <a:t>centres</a:t>
            </a:r>
            <a:r>
              <a:rPr lang="en-US" sz="2000" b="1" dirty="0" smtClean="0"/>
              <a:t>, etc. .They also search and rescue people.</a:t>
            </a:r>
          </a:p>
          <a:p>
            <a:r>
              <a:rPr lang="en-US" sz="2000" b="1" dirty="0" smtClean="0"/>
              <a:t>                                                                                             </a:t>
            </a:r>
            <a:endParaRPr lang="ru-RU" sz="2000" b="1" dirty="0"/>
          </a:p>
        </p:txBody>
      </p:sp>
      <p:pic>
        <p:nvPicPr>
          <p:cNvPr id="25602" name="Picture 2" descr="Description BC eye.jpg"/>
          <p:cNvPicPr>
            <a:picLocks noChangeAspect="1" noChangeArrowheads="1"/>
          </p:cNvPicPr>
          <p:nvPr/>
        </p:nvPicPr>
        <p:blipFill>
          <a:blip r:embed="rId2" cstate="print"/>
          <a:srcRect/>
          <a:stretch>
            <a:fillRect/>
          </a:stretch>
        </p:blipFill>
        <p:spPr bwMode="auto">
          <a:xfrm>
            <a:off x="179512" y="2996952"/>
            <a:ext cx="3249890" cy="2376264"/>
          </a:xfrm>
          <a:prstGeom prst="rect">
            <a:avLst/>
          </a:prstGeom>
          <a:noFill/>
        </p:spPr>
      </p:pic>
      <p:pic>
        <p:nvPicPr>
          <p:cNvPr id="25604" name="Picture 4" descr="Chilly Dogs: A Cool Solution For Military Working Dogs"/>
          <p:cNvPicPr>
            <a:picLocks noChangeAspect="1" noChangeArrowheads="1"/>
          </p:cNvPicPr>
          <p:nvPr/>
        </p:nvPicPr>
        <p:blipFill>
          <a:blip r:embed="rId3" cstate="print"/>
          <a:srcRect/>
          <a:stretch>
            <a:fillRect/>
          </a:stretch>
        </p:blipFill>
        <p:spPr bwMode="auto">
          <a:xfrm>
            <a:off x="3491880" y="2996952"/>
            <a:ext cx="2857500" cy="2448272"/>
          </a:xfrm>
          <a:prstGeom prst="rect">
            <a:avLst/>
          </a:prstGeom>
          <a:noFill/>
        </p:spPr>
      </p:pic>
      <p:pic>
        <p:nvPicPr>
          <p:cNvPr id="25606" name="Picture 6" descr="Dog Food – Your Dog Needs Proper Nutrition"/>
          <p:cNvPicPr>
            <a:picLocks noChangeAspect="1" noChangeArrowheads="1"/>
          </p:cNvPicPr>
          <p:nvPr/>
        </p:nvPicPr>
        <p:blipFill>
          <a:blip r:embed="rId4" cstate="print"/>
          <a:srcRect/>
          <a:stretch>
            <a:fillRect/>
          </a:stretch>
        </p:blipFill>
        <p:spPr bwMode="auto">
          <a:xfrm>
            <a:off x="6516216" y="2996952"/>
            <a:ext cx="2304256" cy="237626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en-US" sz="2800" b="1" dirty="0" smtClean="0"/>
              <a:t>Dogs as Pets</a:t>
            </a:r>
            <a:endParaRPr lang="ru-RU" sz="2800" b="1" dirty="0"/>
          </a:p>
        </p:txBody>
      </p:sp>
      <p:sp>
        <p:nvSpPr>
          <p:cNvPr id="3" name="Содержимое 2"/>
          <p:cNvSpPr>
            <a:spLocks noGrp="1"/>
          </p:cNvSpPr>
          <p:nvPr>
            <p:ph idx="1"/>
          </p:nvPr>
        </p:nvSpPr>
        <p:spPr>
          <a:xfrm>
            <a:off x="457200" y="908720"/>
            <a:ext cx="8229600" cy="5217443"/>
          </a:xfrm>
        </p:spPr>
        <p:txBody>
          <a:bodyPr>
            <a:normAutofit/>
          </a:bodyPr>
          <a:lstStyle/>
          <a:p>
            <a:r>
              <a:rPr lang="en-US" sz="2000" b="1" dirty="0" smtClean="0"/>
              <a:t>There are a lot of dog breeds in the world. And people like to keep them as pets as they are cute, funny, friendly, and loyal.</a:t>
            </a:r>
          </a:p>
          <a:p>
            <a:r>
              <a:rPr lang="en-US" sz="2000" b="1" u="sng" dirty="0" smtClean="0"/>
              <a:t>Here is a list of the 10 best family dog breeds:</a:t>
            </a:r>
          </a:p>
          <a:p>
            <a:r>
              <a:rPr lang="en-US" sz="2000" b="1" u="sng" dirty="0" smtClean="0"/>
              <a:t>  Beagle</a:t>
            </a:r>
            <a:r>
              <a:rPr lang="en-US" sz="2000" b="1" dirty="0" smtClean="0"/>
              <a:t>                                    </a:t>
            </a:r>
            <a:r>
              <a:rPr lang="en-US" sz="2000" b="1" u="sng" dirty="0" smtClean="0"/>
              <a:t> Bulldog </a:t>
            </a:r>
            <a:r>
              <a:rPr lang="en-US" sz="2000" b="1" dirty="0" smtClean="0"/>
              <a:t>                           </a:t>
            </a:r>
            <a:r>
              <a:rPr lang="en-US" sz="2000" b="1" u="sng" dirty="0" smtClean="0"/>
              <a:t> Collie</a:t>
            </a:r>
            <a:endParaRPr lang="ru-RU" sz="2000" b="1" u="sng" dirty="0"/>
          </a:p>
        </p:txBody>
      </p:sp>
      <p:pic>
        <p:nvPicPr>
          <p:cNvPr id="1028" name="Picture 4" descr="... beagle is regarded as a competitor in various exhibitions beagle later"/>
          <p:cNvPicPr>
            <a:picLocks noChangeAspect="1" noChangeArrowheads="1"/>
          </p:cNvPicPr>
          <p:nvPr/>
        </p:nvPicPr>
        <p:blipFill>
          <a:blip r:embed="rId2" cstate="print"/>
          <a:srcRect/>
          <a:stretch>
            <a:fillRect/>
          </a:stretch>
        </p:blipFill>
        <p:spPr bwMode="auto">
          <a:xfrm>
            <a:off x="251520" y="2564904"/>
            <a:ext cx="2522537" cy="2232248"/>
          </a:xfrm>
          <a:prstGeom prst="rect">
            <a:avLst/>
          </a:prstGeom>
          <a:noFill/>
        </p:spPr>
      </p:pic>
      <p:pic>
        <p:nvPicPr>
          <p:cNvPr id="1030" name="Picture 6" descr="https://sp.yimg.com/ib/th?id=HN.608046191426669749&amp;pid=15.1&amp;P=0"/>
          <p:cNvPicPr>
            <a:picLocks noChangeAspect="1" noChangeArrowheads="1"/>
          </p:cNvPicPr>
          <p:nvPr/>
        </p:nvPicPr>
        <p:blipFill>
          <a:blip r:embed="rId3" cstate="print"/>
          <a:srcRect/>
          <a:stretch>
            <a:fillRect/>
          </a:stretch>
        </p:blipFill>
        <p:spPr bwMode="auto">
          <a:xfrm>
            <a:off x="5868144" y="2492896"/>
            <a:ext cx="2976330" cy="2448272"/>
          </a:xfrm>
          <a:prstGeom prst="rect">
            <a:avLst/>
          </a:prstGeom>
          <a:noFill/>
        </p:spPr>
      </p:pic>
      <p:pic>
        <p:nvPicPr>
          <p:cNvPr id="1032" name="Picture 8" descr="English Bulldog1 English Bulldog Priceless Dog"/>
          <p:cNvPicPr>
            <a:picLocks noChangeAspect="1" noChangeArrowheads="1"/>
          </p:cNvPicPr>
          <p:nvPr/>
        </p:nvPicPr>
        <p:blipFill>
          <a:blip r:embed="rId4" cstate="print"/>
          <a:srcRect/>
          <a:stretch>
            <a:fillRect/>
          </a:stretch>
        </p:blipFill>
        <p:spPr bwMode="auto">
          <a:xfrm>
            <a:off x="2915816" y="2564904"/>
            <a:ext cx="2664296" cy="223224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b="1" dirty="0" smtClean="0"/>
              <a:t>A List of the 10 Best Family Dogs</a:t>
            </a:r>
            <a:endParaRPr lang="ru-RU" sz="2800" b="1" dirty="0"/>
          </a:p>
        </p:txBody>
      </p:sp>
      <p:sp>
        <p:nvSpPr>
          <p:cNvPr id="3" name="Содержимое 2"/>
          <p:cNvSpPr>
            <a:spLocks noGrp="1"/>
          </p:cNvSpPr>
          <p:nvPr>
            <p:ph idx="1"/>
          </p:nvPr>
        </p:nvSpPr>
        <p:spPr/>
        <p:txBody>
          <a:bodyPr/>
          <a:lstStyle/>
          <a:p>
            <a:endParaRPr lang="en-US" dirty="0" smtClean="0"/>
          </a:p>
          <a:p>
            <a:r>
              <a:rPr lang="en-US" sz="2000" b="1" dirty="0" smtClean="0"/>
              <a:t>                   Newfoundland                                   </a:t>
            </a:r>
            <a:r>
              <a:rPr lang="en-US" sz="2000" b="1" dirty="0" err="1" smtClean="0"/>
              <a:t>Vizsla</a:t>
            </a:r>
            <a:endParaRPr lang="ru-RU" sz="2000" b="1" dirty="0"/>
          </a:p>
        </p:txBody>
      </p:sp>
      <p:pic>
        <p:nvPicPr>
          <p:cNvPr id="27650" name="Picture 2" descr="Photograph:Newfoundland."/>
          <p:cNvPicPr>
            <a:picLocks noChangeAspect="1" noChangeArrowheads="1"/>
          </p:cNvPicPr>
          <p:nvPr/>
        </p:nvPicPr>
        <p:blipFill>
          <a:blip r:embed="rId2" cstate="print"/>
          <a:srcRect/>
          <a:stretch>
            <a:fillRect/>
          </a:stretch>
        </p:blipFill>
        <p:spPr bwMode="auto">
          <a:xfrm>
            <a:off x="539552" y="2780928"/>
            <a:ext cx="3888432" cy="3001516"/>
          </a:xfrm>
          <a:prstGeom prst="rect">
            <a:avLst/>
          </a:prstGeom>
          <a:noFill/>
        </p:spPr>
      </p:pic>
      <p:pic>
        <p:nvPicPr>
          <p:cNvPr id="27654" name="Picture 6" descr="Vizsla Puppy Pictures"/>
          <p:cNvPicPr>
            <a:picLocks noChangeAspect="1" noChangeArrowheads="1"/>
          </p:cNvPicPr>
          <p:nvPr/>
        </p:nvPicPr>
        <p:blipFill>
          <a:blip r:embed="rId3" cstate="print"/>
          <a:srcRect/>
          <a:stretch>
            <a:fillRect/>
          </a:stretch>
        </p:blipFill>
        <p:spPr bwMode="auto">
          <a:xfrm>
            <a:off x="5076056" y="2780928"/>
            <a:ext cx="3312368" cy="295232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b="1" dirty="0" smtClean="0"/>
              <a:t>A List of the 10 Best Family Dog Breeds</a:t>
            </a:r>
            <a:endParaRPr lang="ru-RU" sz="2800" b="1" dirty="0"/>
          </a:p>
        </p:txBody>
      </p:sp>
      <p:sp>
        <p:nvSpPr>
          <p:cNvPr id="3" name="Содержимое 2"/>
          <p:cNvSpPr>
            <a:spLocks noGrp="1"/>
          </p:cNvSpPr>
          <p:nvPr>
            <p:ph idx="1"/>
          </p:nvPr>
        </p:nvSpPr>
        <p:spPr/>
        <p:txBody>
          <a:bodyPr>
            <a:normAutofit/>
          </a:bodyPr>
          <a:lstStyle/>
          <a:p>
            <a:r>
              <a:rPr lang="en-US" sz="2400" b="1" dirty="0" smtClean="0"/>
              <a:t>                   Irish Setter                                   Poodle </a:t>
            </a:r>
            <a:endParaRPr lang="ru-RU" sz="2400" b="1" dirty="0"/>
          </a:p>
        </p:txBody>
      </p:sp>
      <p:pic>
        <p:nvPicPr>
          <p:cNvPr id="28676" name="Picture 4" descr="Irish Setter"/>
          <p:cNvPicPr>
            <a:picLocks noChangeAspect="1" noChangeArrowheads="1"/>
          </p:cNvPicPr>
          <p:nvPr/>
        </p:nvPicPr>
        <p:blipFill>
          <a:blip r:embed="rId2" cstate="print"/>
          <a:srcRect/>
          <a:stretch>
            <a:fillRect/>
          </a:stretch>
        </p:blipFill>
        <p:spPr bwMode="auto">
          <a:xfrm>
            <a:off x="971600" y="2420888"/>
            <a:ext cx="3240360" cy="2520280"/>
          </a:xfrm>
          <a:prstGeom prst="rect">
            <a:avLst/>
          </a:prstGeom>
          <a:noFill/>
        </p:spPr>
      </p:pic>
      <p:pic>
        <p:nvPicPr>
          <p:cNvPr id="28678" name="Picture 6" descr="https://sp.yimg.com/ib/th?id=HN.608016964175399964&amp;pid=15.1&amp;P=0"/>
          <p:cNvPicPr>
            <a:picLocks noChangeAspect="1" noChangeArrowheads="1"/>
          </p:cNvPicPr>
          <p:nvPr/>
        </p:nvPicPr>
        <p:blipFill>
          <a:blip r:embed="rId3" cstate="print"/>
          <a:srcRect/>
          <a:stretch>
            <a:fillRect/>
          </a:stretch>
        </p:blipFill>
        <p:spPr bwMode="auto">
          <a:xfrm>
            <a:off x="5148064" y="2420888"/>
            <a:ext cx="3024336" cy="252028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b="1" dirty="0" smtClean="0"/>
              <a:t>A List of the 10 Best Family Dog Breeds</a:t>
            </a:r>
            <a:endParaRPr lang="ru-RU" sz="2800" b="1" dirty="0"/>
          </a:p>
        </p:txBody>
      </p:sp>
      <p:sp>
        <p:nvSpPr>
          <p:cNvPr id="3" name="Содержимое 2"/>
          <p:cNvSpPr>
            <a:spLocks noGrp="1"/>
          </p:cNvSpPr>
          <p:nvPr>
            <p:ph idx="1"/>
          </p:nvPr>
        </p:nvSpPr>
        <p:spPr>
          <a:xfrm>
            <a:off x="323528" y="1600200"/>
            <a:ext cx="8363272" cy="4525963"/>
          </a:xfrm>
        </p:spPr>
        <p:txBody>
          <a:bodyPr>
            <a:normAutofit/>
          </a:bodyPr>
          <a:lstStyle/>
          <a:p>
            <a:r>
              <a:rPr lang="en-US" sz="2400" b="1" dirty="0" smtClean="0"/>
              <a:t>Golden retriever                                           Mutt(mix breed)</a:t>
            </a:r>
          </a:p>
          <a:p>
            <a:r>
              <a:rPr lang="en-US" sz="2400" b="1" dirty="0" smtClean="0"/>
              <a:t>                                                           </a:t>
            </a:r>
          </a:p>
          <a:p>
            <a:endParaRPr lang="ru-RU" sz="2400" b="1" dirty="0"/>
          </a:p>
        </p:txBody>
      </p:sp>
      <p:pic>
        <p:nvPicPr>
          <p:cNvPr id="29698" name="Picture 2" descr="https://sp.yimg.com/ib/th?id=HN.608038653754607329&amp;pid=15.1&amp;P=0"/>
          <p:cNvPicPr>
            <a:picLocks noChangeAspect="1" noChangeArrowheads="1"/>
          </p:cNvPicPr>
          <p:nvPr/>
        </p:nvPicPr>
        <p:blipFill>
          <a:blip r:embed="rId2" cstate="print"/>
          <a:srcRect/>
          <a:stretch>
            <a:fillRect/>
          </a:stretch>
        </p:blipFill>
        <p:spPr bwMode="auto">
          <a:xfrm>
            <a:off x="395536" y="2204864"/>
            <a:ext cx="3528392" cy="2592288"/>
          </a:xfrm>
          <a:prstGeom prst="rect">
            <a:avLst/>
          </a:prstGeom>
          <a:noFill/>
        </p:spPr>
      </p:pic>
      <p:pic>
        <p:nvPicPr>
          <p:cNvPr id="29700" name="Picture 4" descr="https://sp.yimg.com/ib/th?id=HN.607999084228120156&amp;pid=15.1&amp;P=0"/>
          <p:cNvPicPr>
            <a:picLocks noChangeAspect="1" noChangeArrowheads="1"/>
          </p:cNvPicPr>
          <p:nvPr/>
        </p:nvPicPr>
        <p:blipFill>
          <a:blip r:embed="rId3" cstate="print"/>
          <a:srcRect/>
          <a:stretch>
            <a:fillRect/>
          </a:stretch>
        </p:blipFill>
        <p:spPr bwMode="auto">
          <a:xfrm>
            <a:off x="4788024" y="2132856"/>
            <a:ext cx="3096344" cy="28575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en-US" sz="2800" b="1" dirty="0" smtClean="0"/>
              <a:t>A List of the 10 Best Dog Breeds</a:t>
            </a:r>
            <a:endParaRPr lang="ru-RU" sz="2800" b="1" dirty="0"/>
          </a:p>
        </p:txBody>
      </p:sp>
      <p:sp>
        <p:nvSpPr>
          <p:cNvPr id="3" name="Содержимое 2"/>
          <p:cNvSpPr>
            <a:spLocks noGrp="1"/>
          </p:cNvSpPr>
          <p:nvPr>
            <p:ph idx="1"/>
          </p:nvPr>
        </p:nvSpPr>
        <p:spPr>
          <a:xfrm>
            <a:off x="457200" y="836712"/>
            <a:ext cx="8229600" cy="5289451"/>
          </a:xfrm>
        </p:spPr>
        <p:txBody>
          <a:bodyPr>
            <a:normAutofit/>
          </a:bodyPr>
          <a:lstStyle/>
          <a:p>
            <a:r>
              <a:rPr lang="en-US" sz="2400" b="1" dirty="0" smtClean="0"/>
              <a:t>                                       Labrador Retriever</a:t>
            </a:r>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r>
              <a:rPr lang="en-US" sz="2000" b="1" dirty="0" smtClean="0"/>
              <a:t>One of the most popular breeds . The best choice for the family with kids. Labradors love to please their owners. They are helpful, protective, loving and reliable. They are canine </a:t>
            </a:r>
            <a:r>
              <a:rPr lang="en-US" sz="2000" b="1" dirty="0" err="1" smtClean="0"/>
              <a:t>Einsteins</a:t>
            </a:r>
            <a:r>
              <a:rPr lang="en-US" sz="2000" b="1" dirty="0" smtClean="0"/>
              <a:t>!</a:t>
            </a:r>
            <a:endParaRPr lang="ru-RU" sz="2000" b="1" dirty="0"/>
          </a:p>
        </p:txBody>
      </p:sp>
      <p:pic>
        <p:nvPicPr>
          <p:cNvPr id="30724" name="Picture 4" descr="https://sp.yimg.com/ib/th?id=HN.608025738794896964&amp;pid=15.1&amp;P=0"/>
          <p:cNvPicPr>
            <a:picLocks noChangeAspect="1" noChangeArrowheads="1"/>
          </p:cNvPicPr>
          <p:nvPr/>
        </p:nvPicPr>
        <p:blipFill>
          <a:blip r:embed="rId2" cstate="print"/>
          <a:srcRect/>
          <a:stretch>
            <a:fillRect/>
          </a:stretch>
        </p:blipFill>
        <p:spPr bwMode="auto">
          <a:xfrm>
            <a:off x="2195736" y="1628800"/>
            <a:ext cx="4572000" cy="304800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b="1" dirty="0" smtClean="0"/>
              <a:t>Are dogs ‘Man’s Best Friends’? </a:t>
            </a:r>
            <a:endParaRPr lang="ru-RU" sz="2800" b="1" dirty="0"/>
          </a:p>
        </p:txBody>
      </p:sp>
      <p:sp>
        <p:nvSpPr>
          <p:cNvPr id="3" name="Содержимое 2"/>
          <p:cNvSpPr>
            <a:spLocks noGrp="1"/>
          </p:cNvSpPr>
          <p:nvPr>
            <p:ph idx="1"/>
          </p:nvPr>
        </p:nvSpPr>
        <p:spPr>
          <a:xfrm>
            <a:off x="0" y="0"/>
            <a:ext cx="9144000" cy="6602835"/>
          </a:xfrm>
        </p:spPr>
        <p:txBody>
          <a:bodyPr>
            <a:normAutofit/>
          </a:bodyPr>
          <a:lstStyle/>
          <a:p>
            <a:endParaRPr lang="en-US" sz="1800" b="1" dirty="0" smtClean="0"/>
          </a:p>
          <a:p>
            <a:endParaRPr lang="en-US" sz="1800" b="1" dirty="0" smtClean="0"/>
          </a:p>
          <a:p>
            <a:endParaRPr lang="en-US" sz="1800" b="1" dirty="0" smtClean="0"/>
          </a:p>
          <a:p>
            <a:r>
              <a:rPr lang="en-US" sz="1800" b="1" dirty="0" smtClean="0"/>
              <a:t>Every year a lot of people become the victims of dogs’ aggression. While working on this research two our girls ,the pupils of 4</a:t>
            </a:r>
            <a:r>
              <a:rPr lang="en-US" sz="1800" b="1" baseline="30000" dirty="0" smtClean="0"/>
              <a:t>th</a:t>
            </a:r>
            <a:r>
              <a:rPr lang="en-US" sz="1800" b="1" dirty="0" smtClean="0"/>
              <a:t> form were attacked by a dog . They were walking along the street when a huge dog got out of the corner and attacked the  girls. Their backs were bitten. There wasn’t the dog’s owner nearby. It was the </a:t>
            </a:r>
            <a:r>
              <a:rPr lang="en-US" sz="1800" b="1" dirty="0" err="1" smtClean="0"/>
              <a:t>Tibetian</a:t>
            </a:r>
            <a:r>
              <a:rPr lang="en-US" sz="1800" b="1" dirty="0" smtClean="0"/>
              <a:t> Mastiff.</a:t>
            </a:r>
          </a:p>
          <a:p>
            <a:r>
              <a:rPr lang="en-US" sz="2000" b="1" dirty="0" smtClean="0"/>
              <a:t>                              </a:t>
            </a:r>
            <a:r>
              <a:rPr lang="en-US" sz="2000" b="1" u="sng" dirty="0" smtClean="0"/>
              <a:t>How to avoid dog’s attack?   </a:t>
            </a:r>
          </a:p>
          <a:p>
            <a:r>
              <a:rPr lang="en-US" sz="2000" b="1" dirty="0" smtClean="0"/>
              <a:t>-Stay calm </a:t>
            </a:r>
          </a:p>
          <a:p>
            <a:r>
              <a:rPr lang="en-US" sz="2000" b="1" dirty="0" smtClean="0"/>
              <a:t>-Don’t give in to fear</a:t>
            </a:r>
          </a:p>
          <a:p>
            <a:r>
              <a:rPr lang="en-US" sz="2000" b="1" dirty="0" smtClean="0"/>
              <a:t>-Don’t start yelling or kicking at the dog</a:t>
            </a:r>
          </a:p>
          <a:p>
            <a:r>
              <a:rPr lang="en-US" sz="2000" b="1" dirty="0" smtClean="0"/>
              <a:t>-Avoid  direct eye contact with a dog</a:t>
            </a:r>
          </a:p>
          <a:p>
            <a:r>
              <a:rPr lang="en-US" sz="2000" b="1" dirty="0" smtClean="0"/>
              <a:t>-Claim your own space(place any thing in front of you)</a:t>
            </a:r>
          </a:p>
          <a:p>
            <a:r>
              <a:rPr lang="en-US" sz="2000" b="1" dirty="0" smtClean="0"/>
              <a:t>-try to protect your face, chest or throat                                   and runners…</a:t>
            </a:r>
          </a:p>
          <a:p>
            <a:r>
              <a:rPr lang="en-US" sz="2000" b="1" dirty="0" smtClean="0"/>
              <a:t>             Some dogs chase  bikers  …</a:t>
            </a:r>
            <a:endParaRPr lang="ru-RU" sz="2000" b="1" dirty="0"/>
          </a:p>
        </p:txBody>
      </p:sp>
      <p:pic>
        <p:nvPicPr>
          <p:cNvPr id="31748" name="Picture 4" descr="Tibetan Mastiff HD Wallpapers"/>
          <p:cNvPicPr>
            <a:picLocks noChangeAspect="1" noChangeArrowheads="1"/>
          </p:cNvPicPr>
          <p:nvPr/>
        </p:nvPicPr>
        <p:blipFill>
          <a:blip r:embed="rId2" cstate="print"/>
          <a:srcRect/>
          <a:stretch>
            <a:fillRect/>
          </a:stretch>
        </p:blipFill>
        <p:spPr bwMode="auto">
          <a:xfrm>
            <a:off x="6084168" y="2276872"/>
            <a:ext cx="1944216" cy="1224136"/>
          </a:xfrm>
          <a:prstGeom prst="rect">
            <a:avLst/>
          </a:prstGeom>
          <a:noFill/>
        </p:spPr>
      </p:pic>
      <p:pic>
        <p:nvPicPr>
          <p:cNvPr id="31750" name="Picture 6" descr="Bike and Dog"/>
          <p:cNvPicPr>
            <a:picLocks noChangeAspect="1" noChangeArrowheads="1"/>
          </p:cNvPicPr>
          <p:nvPr/>
        </p:nvPicPr>
        <p:blipFill>
          <a:blip r:embed="rId3" cstate="print"/>
          <a:srcRect/>
          <a:stretch>
            <a:fillRect/>
          </a:stretch>
        </p:blipFill>
        <p:spPr bwMode="auto">
          <a:xfrm>
            <a:off x="1547664" y="5085184"/>
            <a:ext cx="2267744" cy="1584177"/>
          </a:xfrm>
          <a:prstGeom prst="rect">
            <a:avLst/>
          </a:prstGeom>
          <a:noFill/>
        </p:spPr>
      </p:pic>
      <p:pic>
        <p:nvPicPr>
          <p:cNvPr id="31752" name="Picture 8" descr="https://sp.yimg.com/ib/th?id=HN.608054588087010295&amp;pid=15.1&amp;P=0"/>
          <p:cNvPicPr>
            <a:picLocks noChangeAspect="1" noChangeArrowheads="1"/>
          </p:cNvPicPr>
          <p:nvPr/>
        </p:nvPicPr>
        <p:blipFill>
          <a:blip r:embed="rId4" cstate="print"/>
          <a:srcRect/>
          <a:stretch>
            <a:fillRect/>
          </a:stretch>
        </p:blipFill>
        <p:spPr bwMode="auto">
          <a:xfrm>
            <a:off x="5724128" y="4941168"/>
            <a:ext cx="2232248" cy="160442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b="1" dirty="0" smtClean="0">
                <a:solidFill>
                  <a:srgbClr val="FF0000"/>
                </a:solidFill>
              </a:rPr>
              <a:t>Signs of an Aggressive Dog</a:t>
            </a:r>
            <a:endParaRPr lang="ru-RU" sz="2800" b="1" dirty="0">
              <a:solidFill>
                <a:srgbClr val="FF0000"/>
              </a:solidFill>
            </a:endParaRPr>
          </a:p>
        </p:txBody>
      </p:sp>
      <p:sp>
        <p:nvSpPr>
          <p:cNvPr id="3" name="Содержимое 2"/>
          <p:cNvSpPr>
            <a:spLocks noGrp="1"/>
          </p:cNvSpPr>
          <p:nvPr>
            <p:ph idx="1"/>
          </p:nvPr>
        </p:nvSpPr>
        <p:spPr/>
        <p:txBody>
          <a:bodyPr/>
          <a:lstStyle/>
          <a:p>
            <a:endParaRPr lang="ru-RU" dirty="0"/>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2769" name="Picture 1" descr="Signs of an Aggressive Dog"/>
          <p:cNvPicPr>
            <a:picLocks noChangeAspect="1" noChangeArrowheads="1"/>
          </p:cNvPicPr>
          <p:nvPr/>
        </p:nvPicPr>
        <p:blipFill>
          <a:blip r:embed="rId2" r:link="rId3" cstate="print"/>
          <a:srcRect/>
          <a:stretch>
            <a:fillRect/>
          </a:stretch>
        </p:blipFill>
        <p:spPr bwMode="auto">
          <a:xfrm>
            <a:off x="467544" y="1412776"/>
            <a:ext cx="8208912" cy="468052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10146"/>
          </a:xfrm>
        </p:spPr>
        <p:txBody>
          <a:bodyPr>
            <a:normAutofit/>
          </a:bodyPr>
          <a:lstStyle/>
          <a:p>
            <a:r>
              <a:rPr lang="lv-LV" sz="3200" b="1" dirty="0" smtClean="0"/>
              <a:t>Introduction</a:t>
            </a:r>
            <a:endParaRPr lang="ru-RU" sz="3200" b="1" dirty="0"/>
          </a:p>
        </p:txBody>
      </p:sp>
      <p:sp>
        <p:nvSpPr>
          <p:cNvPr id="3" name="Содержимое 2"/>
          <p:cNvSpPr>
            <a:spLocks noGrp="1"/>
          </p:cNvSpPr>
          <p:nvPr>
            <p:ph idx="1"/>
          </p:nvPr>
        </p:nvSpPr>
        <p:spPr>
          <a:xfrm>
            <a:off x="395536" y="476672"/>
            <a:ext cx="8229600" cy="6081539"/>
          </a:xfrm>
        </p:spPr>
        <p:txBody>
          <a:bodyPr>
            <a:normAutofit/>
          </a:bodyPr>
          <a:lstStyle/>
          <a:p>
            <a:endParaRPr lang="lv-LV" sz="2800" b="1" dirty="0" smtClean="0"/>
          </a:p>
          <a:p>
            <a:endParaRPr lang="lv-LV" sz="2800" b="1" dirty="0" smtClean="0"/>
          </a:p>
          <a:p>
            <a:r>
              <a:rPr lang="lv-LV" sz="2800" b="1" u="sng" dirty="0" smtClean="0"/>
              <a:t>The Topic of the research</a:t>
            </a:r>
            <a:r>
              <a:rPr lang="lv-LV" sz="2800" b="1" dirty="0" smtClean="0"/>
              <a:t>: </a:t>
            </a:r>
            <a:r>
              <a:rPr lang="lv-LV" sz="2400" b="1" dirty="0" smtClean="0">
                <a:solidFill>
                  <a:schemeClr val="accent6">
                    <a:lumMod val="50000"/>
                  </a:schemeClr>
                </a:solidFill>
              </a:rPr>
              <a:t>The Role of Dogs in Our Life.</a:t>
            </a:r>
          </a:p>
          <a:p>
            <a:r>
              <a:rPr lang="lv-LV" sz="2400" b="1" u="sng" dirty="0" smtClean="0"/>
              <a:t>Rationale</a:t>
            </a:r>
            <a:r>
              <a:rPr lang="lv-LV" sz="2400" b="1" dirty="0" smtClean="0"/>
              <a:t>: </a:t>
            </a:r>
            <a:r>
              <a:rPr lang="lv-LV" sz="1800" b="1" dirty="0" smtClean="0"/>
              <a:t>People have kept dogs since time immemorial . We have got accustomed to their company. They have lived side by side with us in houses and flats.  </a:t>
            </a:r>
          </a:p>
          <a:p>
            <a:r>
              <a:rPr lang="lv-LV" sz="1800" b="1" dirty="0" smtClean="0"/>
              <a:t> But what do </a:t>
            </a:r>
            <a:r>
              <a:rPr lang="lv-LV" sz="1800" b="1" smtClean="0"/>
              <a:t>we know </a:t>
            </a:r>
            <a:r>
              <a:rPr lang="lv-LV" sz="1800" b="1" dirty="0" smtClean="0"/>
              <a:t>about them?</a:t>
            </a:r>
          </a:p>
          <a:p>
            <a:r>
              <a:rPr lang="lv-LV" sz="1800" b="1" dirty="0" smtClean="0"/>
              <a:t>How do they influence our life?</a:t>
            </a:r>
          </a:p>
          <a:p>
            <a:r>
              <a:rPr lang="lv-LV" sz="1800" b="1" dirty="0"/>
              <a:t> </a:t>
            </a:r>
            <a:r>
              <a:rPr lang="lv-LV" sz="1800" b="1" dirty="0" smtClean="0"/>
              <a:t> What is the dog’s aggression? And what should we do in the case of the dog’s aggression?</a:t>
            </a:r>
          </a:p>
          <a:p>
            <a:r>
              <a:rPr lang="lv-LV" sz="1800" b="1" dirty="0" smtClean="0"/>
              <a:t>   Do we really need them?</a:t>
            </a:r>
          </a:p>
          <a:p>
            <a:r>
              <a:rPr lang="lv-LV" sz="1800" b="1" dirty="0" smtClean="0"/>
              <a:t>To answer these questions we should learn more about them.      </a:t>
            </a:r>
          </a:p>
          <a:p>
            <a:pPr>
              <a:buNone/>
            </a:pPr>
            <a:r>
              <a:rPr lang="en-US" sz="2800" b="1" u="sng" dirty="0" smtClean="0"/>
              <a:t>   </a:t>
            </a:r>
            <a:r>
              <a:rPr lang="lv-LV" sz="2800" b="1" u="sng" dirty="0" smtClean="0"/>
              <a:t>The Aim of the Research</a:t>
            </a:r>
            <a:r>
              <a:rPr lang="lv-LV" sz="2000" b="1" dirty="0" smtClean="0"/>
              <a:t>:  To </a:t>
            </a:r>
            <a:r>
              <a:rPr lang="en-US" sz="2000" b="1" dirty="0" smtClean="0"/>
              <a:t>test </a:t>
            </a:r>
            <a:r>
              <a:rPr lang="lv-LV" sz="2000" b="1" dirty="0" smtClean="0"/>
              <a:t>on the example of the dog as a pet how it influences people’s life.</a:t>
            </a:r>
          </a:p>
          <a:p>
            <a:endParaRPr lang="ru-RU" sz="2800"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en-US" sz="2800" b="1" dirty="0" smtClean="0"/>
              <a:t>Why Do Dogs Make Good Pets?</a:t>
            </a:r>
            <a:endParaRPr lang="ru-RU" sz="2800" b="1" dirty="0"/>
          </a:p>
        </p:txBody>
      </p:sp>
      <p:sp>
        <p:nvSpPr>
          <p:cNvPr id="3" name="Содержимое 2"/>
          <p:cNvSpPr>
            <a:spLocks noGrp="1"/>
          </p:cNvSpPr>
          <p:nvPr>
            <p:ph idx="1"/>
          </p:nvPr>
        </p:nvSpPr>
        <p:spPr>
          <a:xfrm>
            <a:off x="457200" y="980728"/>
            <a:ext cx="8229600" cy="5145435"/>
          </a:xfrm>
        </p:spPr>
        <p:txBody>
          <a:bodyPr>
            <a:normAutofit/>
          </a:bodyPr>
          <a:lstStyle/>
          <a:p>
            <a:r>
              <a:rPr lang="en-US" sz="2000" b="1" dirty="0" smtClean="0"/>
              <a:t>However, we are responsible for those who we tamed.</a:t>
            </a:r>
          </a:p>
          <a:p>
            <a:r>
              <a:rPr lang="en-US" sz="2000" b="1" dirty="0" smtClean="0"/>
              <a:t>We choose the dogs as our beloved pets, because:</a:t>
            </a:r>
          </a:p>
          <a:p>
            <a:r>
              <a:rPr lang="en-US" sz="2000" b="1" dirty="0" smtClean="0"/>
              <a:t>-Dogs make terrific companions.</a:t>
            </a:r>
          </a:p>
          <a:p>
            <a:r>
              <a:rPr lang="en-US" sz="2000" b="1" dirty="0" smtClean="0"/>
              <a:t>-Dogs are great protectors.</a:t>
            </a:r>
          </a:p>
          <a:p>
            <a:r>
              <a:rPr lang="en-US" sz="2000" b="1" dirty="0" smtClean="0"/>
              <a:t>-Dogs can be great with kids.</a:t>
            </a:r>
          </a:p>
          <a:p>
            <a:r>
              <a:rPr lang="en-US" sz="2000" b="1" dirty="0" smtClean="0"/>
              <a:t>-Dogs aren’t be terribly expensive ,on average.</a:t>
            </a:r>
          </a:p>
          <a:p>
            <a:r>
              <a:rPr lang="en-US" sz="2000" b="1" dirty="0" smtClean="0"/>
              <a:t>-Dogs do not require tons of care.</a:t>
            </a:r>
          </a:p>
          <a:p>
            <a:r>
              <a:rPr lang="en-US" sz="2000" b="1" dirty="0" smtClean="0"/>
              <a:t>And simply, because the dog will never betray.</a:t>
            </a:r>
          </a:p>
          <a:p>
            <a:r>
              <a:rPr lang="en-US" sz="2000" b="1" dirty="0" smtClean="0"/>
              <a:t>                                           </a:t>
            </a:r>
          </a:p>
          <a:p>
            <a:endParaRPr lang="en-US" sz="2000" b="1" dirty="0" smtClean="0"/>
          </a:p>
          <a:p>
            <a:endParaRPr lang="ru-RU" sz="2000" b="1" dirty="0"/>
          </a:p>
        </p:txBody>
      </p:sp>
      <p:pic>
        <p:nvPicPr>
          <p:cNvPr id="1026" name="Picture 2" descr="http://www.lifewithdogs.tv/wp-content/uploads/2012/06/144643510_899642fcf8.jpg"/>
          <p:cNvPicPr>
            <a:picLocks noChangeAspect="1" noChangeArrowheads="1"/>
          </p:cNvPicPr>
          <p:nvPr/>
        </p:nvPicPr>
        <p:blipFill>
          <a:blip r:embed="rId3" cstate="print"/>
          <a:srcRect/>
          <a:stretch>
            <a:fillRect/>
          </a:stretch>
        </p:blipFill>
        <p:spPr bwMode="auto">
          <a:xfrm>
            <a:off x="251520" y="4077072"/>
            <a:ext cx="3096344" cy="2780928"/>
          </a:xfrm>
          <a:prstGeom prst="rect">
            <a:avLst/>
          </a:prstGeom>
          <a:noFill/>
        </p:spPr>
      </p:pic>
      <p:pic>
        <p:nvPicPr>
          <p:cNvPr id="1028" name="Picture 4" descr="http://files.harrispublications.com/wp-content/uploads/sites/6/2012/11/K-9homedefensedoggy.jpg"/>
          <p:cNvPicPr>
            <a:picLocks noChangeAspect="1" noChangeArrowheads="1"/>
          </p:cNvPicPr>
          <p:nvPr/>
        </p:nvPicPr>
        <p:blipFill>
          <a:blip r:embed="rId4" cstate="print"/>
          <a:srcRect/>
          <a:stretch>
            <a:fillRect/>
          </a:stretch>
        </p:blipFill>
        <p:spPr bwMode="auto">
          <a:xfrm>
            <a:off x="3275856" y="4221088"/>
            <a:ext cx="2880320" cy="2520279"/>
          </a:xfrm>
          <a:prstGeom prst="rect">
            <a:avLst/>
          </a:prstGeom>
          <a:noFill/>
        </p:spPr>
      </p:pic>
      <p:pic>
        <p:nvPicPr>
          <p:cNvPr id="1030" name="Picture 6" descr="http://tigerbergboerboels.com/uploads/advert%20pic.jpg"/>
          <p:cNvPicPr>
            <a:picLocks noChangeAspect="1" noChangeArrowheads="1"/>
          </p:cNvPicPr>
          <p:nvPr/>
        </p:nvPicPr>
        <p:blipFill>
          <a:blip r:embed="rId5" cstate="print"/>
          <a:srcRect/>
          <a:stretch>
            <a:fillRect/>
          </a:stretch>
        </p:blipFill>
        <p:spPr bwMode="auto">
          <a:xfrm>
            <a:off x="6300192" y="4221087"/>
            <a:ext cx="2592288" cy="252028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b="1" dirty="0" smtClean="0"/>
              <a:t>Questionnaire ”My  Own Experience’</a:t>
            </a:r>
            <a:endParaRPr lang="ru-RU" sz="2800" b="1" dirty="0"/>
          </a:p>
        </p:txBody>
      </p:sp>
      <p:sp>
        <p:nvSpPr>
          <p:cNvPr id="3" name="Содержимое 2"/>
          <p:cNvSpPr>
            <a:spLocks noGrp="1"/>
          </p:cNvSpPr>
          <p:nvPr>
            <p:ph idx="1"/>
          </p:nvPr>
        </p:nvSpPr>
        <p:spPr>
          <a:xfrm>
            <a:off x="457200" y="1196752"/>
            <a:ext cx="8219256" cy="4929411"/>
          </a:xfrm>
        </p:spPr>
        <p:txBody>
          <a:bodyPr/>
          <a:lstStyle/>
          <a:p>
            <a:r>
              <a:rPr lang="en-US" smtClean="0"/>
              <a:t>                                                       </a:t>
            </a:r>
            <a:r>
              <a:rPr lang="en-US" sz="1600" b="1" smtClean="0"/>
              <a:t>30 </a:t>
            </a:r>
            <a:r>
              <a:rPr lang="en-US" sz="1600" b="1" dirty="0" smtClean="0"/>
              <a:t>pupils participated in this survey                                                                                                  questionnaire.(4,5 forms)</a:t>
            </a:r>
          </a:p>
          <a:p>
            <a:r>
              <a:rPr lang="en-US" sz="1600" b="1" dirty="0" smtClean="0"/>
              <a:t>                                   </a:t>
            </a:r>
          </a:p>
          <a:p>
            <a:r>
              <a:rPr lang="en-US" sz="1600" b="1" dirty="0" smtClean="0"/>
              <a:t>                                                                                                              1.Have you got a pet?</a:t>
            </a:r>
          </a:p>
          <a:p>
            <a:r>
              <a:rPr lang="en-US" sz="1600" b="1" dirty="0" smtClean="0"/>
              <a:t>                                                                                                                                                                                    </a:t>
            </a:r>
            <a:endParaRPr lang="ru-RU" sz="1600" b="1" dirty="0"/>
          </a:p>
        </p:txBody>
      </p:sp>
      <p:pic>
        <p:nvPicPr>
          <p:cNvPr id="35841" name="Диаграмма 16"/>
          <p:cNvPicPr>
            <a:picLocks noChangeArrowheads="1"/>
          </p:cNvPicPr>
          <p:nvPr/>
        </p:nvPicPr>
        <p:blipFill>
          <a:blip r:embed="rId2" cstate="print"/>
          <a:srcRect/>
          <a:stretch>
            <a:fillRect/>
          </a:stretch>
        </p:blipFill>
        <p:spPr bwMode="auto">
          <a:xfrm>
            <a:off x="539552" y="1700808"/>
            <a:ext cx="5328592" cy="3384376"/>
          </a:xfrm>
          <a:prstGeom prst="rect">
            <a:avLst/>
          </a:prstGeom>
          <a:noFill/>
        </p:spPr>
      </p:pic>
      <p:sp>
        <p:nvSpPr>
          <p:cNvPr id="35843" name="Rectangle 3"/>
          <p:cNvSpPr>
            <a:spLocks noChangeArrowheads="1"/>
          </p:cNvSpPr>
          <p:nvPr/>
        </p:nvSpPr>
        <p:spPr bwMode="auto">
          <a:xfrm>
            <a:off x="467544" y="1164036"/>
            <a:ext cx="9144000" cy="4985980"/>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819150" algn="l"/>
              </a:tabLst>
            </a:pP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tab pos="819150" algn="l"/>
              </a:tabLst>
            </a:pPr>
            <a:endParaRPr lang="en-US" sz="1200" b="1" dirty="0" smtClean="0">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pPr>
            <a:endPar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pPr>
            <a:endParaRPr lang="en-US" sz="1200" b="1" dirty="0" smtClean="0">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pPr>
            <a:endPar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pP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tab pos="819150" algn="l"/>
              </a:tabLst>
            </a:pPr>
            <a:endParaRPr lang="en-US" sz="1200" b="1" dirty="0" smtClean="0">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pP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tab pos="819150" algn="l"/>
              </a:tabLst>
            </a:pPr>
            <a:endParaRPr lang="en-US" sz="1200" b="1" dirty="0" smtClean="0">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pPr>
            <a:endPar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pPr>
            <a:endParaRPr lang="en-US" sz="1200" b="1" dirty="0" smtClean="0">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pPr>
            <a:endPar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pPr>
            <a:endParaRPr lang="en-US" sz="1200" b="1" dirty="0" smtClean="0">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pPr>
            <a:endPar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pPr>
            <a:endParaRPr lang="en-US" sz="1200" b="1" dirty="0" smtClean="0">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pPr>
            <a:endPar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pPr>
            <a:endParaRPr lang="en-US" sz="1200" b="1" dirty="0" smtClean="0">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pPr>
            <a:endPar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pPr>
            <a:endParaRPr lang="en-US" sz="1200" b="1" dirty="0" smtClean="0">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pPr>
            <a:endPar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pPr>
            <a:endParaRPr lang="en-US" sz="1200" b="1" u="sng" dirty="0" smtClean="0">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pPr>
            <a:r>
              <a:rPr kumimoji="0" lang="en-US" sz="1600" b="1"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9</a:t>
            </a:r>
            <a:r>
              <a:rPr kumimoji="0" lang="en-US" sz="1600" b="1" i="0" u="sng" strike="noStrike" cap="none" normalizeH="0" dirty="0" smtClean="0">
                <a:ln>
                  <a:noFill/>
                </a:ln>
                <a:solidFill>
                  <a:schemeClr val="tx1"/>
                </a:solidFill>
                <a:effectLst/>
                <a:latin typeface="Calibri" pitchFamily="34" charset="0"/>
                <a:ea typeface="Times New Roman" pitchFamily="18" charset="0"/>
                <a:cs typeface="Calibri" pitchFamily="34" charset="0"/>
              </a:rPr>
              <a:t> </a:t>
            </a:r>
            <a:r>
              <a:rPr kumimoji="0" lang="en-US" sz="1600" b="1"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pupils have got a dog. </a:t>
            </a:r>
            <a:r>
              <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7 pupils have got a cat. 3 pupils have got a hamster.</a:t>
            </a: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19150" algn="l"/>
              </a:tabLst>
            </a:pPr>
            <a:r>
              <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1 pupil has got a chinchilla. 10 pupils haven’t got any pets.</a:t>
            </a: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19150" algn="l"/>
              </a:tabLst>
            </a:pPr>
            <a:r>
              <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The most popular pet in this group is the dog.</a:t>
            </a: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1915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b="1" dirty="0" smtClean="0"/>
              <a:t>Questionnaire ’My Own Experience’</a:t>
            </a:r>
            <a:endParaRPr lang="ru-RU" sz="2800" b="1" dirty="0"/>
          </a:p>
        </p:txBody>
      </p:sp>
      <p:sp>
        <p:nvSpPr>
          <p:cNvPr id="3" name="Содержимое 2"/>
          <p:cNvSpPr>
            <a:spLocks noGrp="1"/>
          </p:cNvSpPr>
          <p:nvPr>
            <p:ph idx="1"/>
          </p:nvPr>
        </p:nvSpPr>
        <p:spPr>
          <a:xfrm>
            <a:off x="457200" y="1196752"/>
            <a:ext cx="8435280" cy="4929411"/>
          </a:xfrm>
        </p:spPr>
        <p:txBody>
          <a:bodyPr/>
          <a:lstStyle/>
          <a:p>
            <a:r>
              <a:rPr lang="en-US" dirty="0" smtClean="0"/>
              <a:t>                                </a:t>
            </a:r>
          </a:p>
          <a:p>
            <a:r>
              <a:rPr lang="en-US" dirty="0" smtClean="0"/>
              <a:t>                                                     </a:t>
            </a:r>
            <a:r>
              <a:rPr lang="en-US" sz="1600" dirty="0" smtClean="0"/>
              <a:t> </a:t>
            </a:r>
            <a:r>
              <a:rPr lang="en-US" sz="1600" b="1" dirty="0" smtClean="0"/>
              <a:t>2. If it is a dog, what breed is it?</a:t>
            </a:r>
          </a:p>
          <a:p>
            <a:r>
              <a:rPr lang="en-US" sz="1600" b="1" dirty="0" smtClean="0"/>
              <a:t>                                                                                                           </a:t>
            </a:r>
            <a:r>
              <a:rPr lang="en-US" sz="1600" b="1" u="sng" dirty="0" smtClean="0"/>
              <a:t>The most popular breed is</a:t>
            </a:r>
          </a:p>
          <a:p>
            <a:r>
              <a:rPr lang="en-US" sz="1600" b="1" u="sng" dirty="0" smtClean="0"/>
              <a:t>                                                                                                            the Yorkshire Terrier.</a:t>
            </a:r>
          </a:p>
          <a:p>
            <a:r>
              <a:rPr lang="en-US" sz="1600" b="1" dirty="0" smtClean="0"/>
              <a:t>                                                                                                          Small breeds are predominating.</a:t>
            </a:r>
            <a:endParaRPr lang="ru-RU" sz="1600" b="1" dirty="0"/>
          </a:p>
        </p:txBody>
      </p:sp>
      <p:pic>
        <p:nvPicPr>
          <p:cNvPr id="36865" name="Диаграмма 17"/>
          <p:cNvPicPr>
            <a:picLocks noChangeArrowheads="1"/>
          </p:cNvPicPr>
          <p:nvPr/>
        </p:nvPicPr>
        <p:blipFill>
          <a:blip r:embed="rId2" cstate="print"/>
          <a:srcRect/>
          <a:stretch>
            <a:fillRect/>
          </a:stretch>
        </p:blipFill>
        <p:spPr bwMode="auto">
          <a:xfrm>
            <a:off x="395536" y="1700808"/>
            <a:ext cx="5328592" cy="331236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b="1" dirty="0" smtClean="0"/>
              <a:t>Questionnaire ‘My Own Experience’</a:t>
            </a:r>
            <a:endParaRPr lang="ru-RU" sz="2800" b="1" dirty="0"/>
          </a:p>
        </p:txBody>
      </p:sp>
      <p:sp>
        <p:nvSpPr>
          <p:cNvPr id="3" name="Содержимое 2"/>
          <p:cNvSpPr>
            <a:spLocks noGrp="1"/>
          </p:cNvSpPr>
          <p:nvPr>
            <p:ph idx="1"/>
          </p:nvPr>
        </p:nvSpPr>
        <p:spPr>
          <a:xfrm>
            <a:off x="457200" y="1124744"/>
            <a:ext cx="8229600" cy="5001419"/>
          </a:xfrm>
        </p:spPr>
        <p:txBody>
          <a:bodyPr/>
          <a:lstStyle/>
          <a:p>
            <a:pPr>
              <a:buNone/>
            </a:pPr>
            <a:endParaRPr lang="ru-RU" dirty="0"/>
          </a:p>
        </p:txBody>
      </p:sp>
      <p:sp>
        <p:nvSpPr>
          <p:cNvPr id="37890" name="Rectangle 2"/>
          <p:cNvSpPr>
            <a:spLocks noChangeArrowheads="1"/>
          </p:cNvSpPr>
          <p:nvPr/>
        </p:nvSpPr>
        <p:spPr bwMode="auto">
          <a:xfrm>
            <a:off x="611560" y="1384538"/>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How do you look after your dog?</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37889" name="Диаграмма 19"/>
          <p:cNvPicPr>
            <a:picLocks noChangeArrowheads="1"/>
          </p:cNvPicPr>
          <p:nvPr/>
        </p:nvPicPr>
        <p:blipFill>
          <a:blip r:embed="rId2" cstate="print"/>
          <a:srcRect/>
          <a:stretch>
            <a:fillRect/>
          </a:stretch>
        </p:blipFill>
        <p:spPr bwMode="auto">
          <a:xfrm>
            <a:off x="467544" y="1916832"/>
            <a:ext cx="6768752" cy="3528392"/>
          </a:xfrm>
          <a:prstGeom prst="rect">
            <a:avLst/>
          </a:prstGeom>
          <a:noFill/>
        </p:spPr>
      </p:pic>
      <p:sp>
        <p:nvSpPr>
          <p:cNvPr id="37891" name="Rectangle 3"/>
          <p:cNvSpPr>
            <a:spLocks noChangeArrowheads="1"/>
          </p:cNvSpPr>
          <p:nvPr/>
        </p:nvSpPr>
        <p:spPr bwMode="auto">
          <a:xfrm>
            <a:off x="539552" y="5132646"/>
            <a:ext cx="883304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819150" algn="l"/>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19150" algn="l"/>
              </a:tabLst>
            </a:pPr>
            <a:r>
              <a:rPr kumimoji="0" lang="en-US" b="1"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  All the children feed, walk and play with their dogs</a:t>
            </a:r>
            <a:endParaRPr kumimoji="0" lang="ru-RU"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19150" algn="l"/>
              </a:tabLst>
            </a:pPr>
            <a:r>
              <a:rPr kumimoji="0" lang="en-US" b="1"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 About half of them tidy up after their dogs.</a:t>
            </a:r>
            <a:endParaRPr kumimoji="0" lang="en-US" b="0" i="0" u="sng"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b="1" dirty="0" smtClean="0"/>
              <a:t>Questionnaire ’My Own Experience’</a:t>
            </a:r>
            <a:endParaRPr lang="ru-RU" sz="2800" b="1" dirty="0"/>
          </a:p>
        </p:txBody>
      </p:sp>
      <p:sp>
        <p:nvSpPr>
          <p:cNvPr id="3" name="Содержимое 2"/>
          <p:cNvSpPr>
            <a:spLocks noGrp="1"/>
          </p:cNvSpPr>
          <p:nvPr>
            <p:ph idx="1"/>
          </p:nvPr>
        </p:nvSpPr>
        <p:spPr>
          <a:xfrm>
            <a:off x="457200" y="1124744"/>
            <a:ext cx="8229600" cy="5001419"/>
          </a:xfrm>
        </p:spPr>
        <p:txBody>
          <a:bodyPr/>
          <a:lstStyle/>
          <a:p>
            <a:endParaRPr lang="ru-RU" dirty="0"/>
          </a:p>
        </p:txBody>
      </p:sp>
      <p:sp>
        <p:nvSpPr>
          <p:cNvPr id="38914" name="Rectangle 2"/>
          <p:cNvSpPr>
            <a:spLocks noChangeArrowheads="1"/>
          </p:cNvSpPr>
          <p:nvPr/>
        </p:nvSpPr>
        <p:spPr bwMode="auto">
          <a:xfrm>
            <a:off x="683568" y="1294602"/>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What has changed in your life with a dog’s appearance?</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38913" name="Диаграмма 20"/>
          <p:cNvPicPr>
            <a:picLocks noChangeArrowheads="1"/>
          </p:cNvPicPr>
          <p:nvPr/>
        </p:nvPicPr>
        <p:blipFill>
          <a:blip r:embed="rId2" cstate="print"/>
          <a:srcRect/>
          <a:stretch>
            <a:fillRect/>
          </a:stretch>
        </p:blipFill>
        <p:spPr bwMode="auto">
          <a:xfrm>
            <a:off x="827584" y="1628800"/>
            <a:ext cx="6336704" cy="3528392"/>
          </a:xfrm>
          <a:prstGeom prst="rect">
            <a:avLst/>
          </a:prstGeom>
          <a:noFill/>
        </p:spPr>
      </p:pic>
      <p:sp>
        <p:nvSpPr>
          <p:cNvPr id="38915" name="Rectangle 3"/>
          <p:cNvSpPr>
            <a:spLocks noChangeArrowheads="1"/>
          </p:cNvSpPr>
          <p:nvPr/>
        </p:nvSpPr>
        <p:spPr bwMode="auto">
          <a:xfrm>
            <a:off x="539552" y="5205723"/>
            <a:ext cx="883304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819150" algn="l"/>
              </a:tabLst>
            </a:pPr>
            <a:r>
              <a:rPr kumimoji="0" lang="en-US" b="1"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Most of the children have become more responsible. All of the children started to walk more.</a:t>
            </a:r>
            <a:endParaRPr kumimoji="0" lang="ru-RU"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1915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b="1" dirty="0" smtClean="0"/>
              <a:t>Questionnaire ’My own Experience’</a:t>
            </a:r>
            <a:endParaRPr lang="ru-RU" sz="2800" b="1" dirty="0"/>
          </a:p>
        </p:txBody>
      </p:sp>
      <p:sp>
        <p:nvSpPr>
          <p:cNvPr id="3" name="Содержимое 2"/>
          <p:cNvSpPr>
            <a:spLocks noGrp="1"/>
          </p:cNvSpPr>
          <p:nvPr>
            <p:ph idx="1"/>
          </p:nvPr>
        </p:nvSpPr>
        <p:spPr>
          <a:xfrm>
            <a:off x="457200" y="1124744"/>
            <a:ext cx="8229600" cy="5001419"/>
          </a:xfrm>
        </p:spPr>
        <p:txBody>
          <a:bodyPr/>
          <a:lstStyle/>
          <a:p>
            <a:endParaRPr lang="en-US" dirty="0" smtClean="0"/>
          </a:p>
          <a:p>
            <a:endParaRPr lang="ru-RU" dirty="0"/>
          </a:p>
        </p:txBody>
      </p:sp>
      <p:sp>
        <p:nvSpPr>
          <p:cNvPr id="39938" name="Rectangle 2"/>
          <p:cNvSpPr>
            <a:spLocks noChangeArrowheads="1"/>
          </p:cNvSpPr>
          <p:nvPr/>
        </p:nvSpPr>
        <p:spPr bwMode="auto">
          <a:xfrm>
            <a:off x="611560" y="1474622"/>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What should you do if you are attacked by the dog?</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39937" name="Диаграмма 22"/>
          <p:cNvPicPr>
            <a:picLocks noChangeArrowheads="1"/>
          </p:cNvPicPr>
          <p:nvPr/>
        </p:nvPicPr>
        <p:blipFill>
          <a:blip r:embed="rId2" cstate="print"/>
          <a:srcRect/>
          <a:stretch>
            <a:fillRect/>
          </a:stretch>
        </p:blipFill>
        <p:spPr bwMode="auto">
          <a:xfrm>
            <a:off x="827584" y="1916832"/>
            <a:ext cx="6768752" cy="3456384"/>
          </a:xfrm>
          <a:prstGeom prst="rect">
            <a:avLst/>
          </a:prstGeom>
          <a:noFill/>
        </p:spPr>
      </p:pic>
      <p:sp>
        <p:nvSpPr>
          <p:cNvPr id="39939" name="Rectangle 3"/>
          <p:cNvSpPr>
            <a:spLocks noChangeArrowheads="1"/>
          </p:cNvSpPr>
          <p:nvPr/>
        </p:nvSpPr>
        <p:spPr bwMode="auto">
          <a:xfrm>
            <a:off x="611560" y="5318973"/>
            <a:ext cx="876104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819150" algn="l"/>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Most of the children consider they have to cry.</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1915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b="1" dirty="0" smtClean="0"/>
              <a:t>Conclusions</a:t>
            </a:r>
            <a:endParaRPr lang="ru-RU" sz="2800" b="1" dirty="0"/>
          </a:p>
        </p:txBody>
      </p:sp>
      <p:sp>
        <p:nvSpPr>
          <p:cNvPr id="3" name="Содержимое 2"/>
          <p:cNvSpPr>
            <a:spLocks noGrp="1"/>
          </p:cNvSpPr>
          <p:nvPr>
            <p:ph idx="1"/>
          </p:nvPr>
        </p:nvSpPr>
        <p:spPr>
          <a:xfrm>
            <a:off x="457200" y="1124744"/>
            <a:ext cx="8229600" cy="5001419"/>
          </a:xfrm>
        </p:spPr>
        <p:txBody>
          <a:bodyPr>
            <a:noAutofit/>
          </a:bodyPr>
          <a:lstStyle/>
          <a:p>
            <a:r>
              <a:rPr lang="en-US" sz="2000" b="1" dirty="0" smtClean="0"/>
              <a:t>The research was carried out to find out how a dog-pet influences people’s life.</a:t>
            </a:r>
          </a:p>
          <a:p>
            <a:r>
              <a:rPr lang="en-US" sz="2000" b="1" dirty="0" smtClean="0"/>
              <a:t>For this purpose some useful and curious information was studied: the domestication of the dog, how dogs are being used nowadays. Also the most suitable  dog breeds for urban and family life were determined. The problem of dogs aggression was discussed. </a:t>
            </a:r>
          </a:p>
          <a:p>
            <a:r>
              <a:rPr lang="en-US" sz="2000" b="1" dirty="0" smtClean="0"/>
              <a:t>To test the hypothesis  2 questionnaires for the pupils of forms 4 and 5 were compiled and some dog owners were interviewed.</a:t>
            </a:r>
          </a:p>
          <a:p>
            <a:r>
              <a:rPr lang="en-US" sz="2000" b="1" dirty="0" smtClean="0"/>
              <a:t>The hypothesis of the research has proved to be true.</a:t>
            </a:r>
          </a:p>
          <a:p>
            <a:r>
              <a:rPr lang="en-US" sz="2000" b="1" dirty="0" smtClean="0"/>
              <a:t>Dogs, if they are loved and cared for , help people to be more organized and more responsible. They fill people’s life with positive emotions and help in stressful situations</a:t>
            </a:r>
            <a:r>
              <a:rPr lang="en-US" sz="2400" b="1" dirty="0" smtClean="0"/>
              <a:t>. </a:t>
            </a:r>
          </a:p>
          <a:p>
            <a:r>
              <a:rPr lang="en-US" sz="2400" b="1" dirty="0" smtClean="0"/>
              <a:t>‘Dogs are our link to Paradise.’</a:t>
            </a:r>
          </a:p>
          <a:p>
            <a:r>
              <a:rPr lang="en-US" sz="2400" b="1" dirty="0" smtClean="0"/>
              <a:t>                                         Milan </a:t>
            </a:r>
            <a:r>
              <a:rPr lang="en-US" sz="2400" b="1" dirty="0" err="1" smtClean="0"/>
              <a:t>Kundera</a:t>
            </a:r>
            <a:r>
              <a:rPr lang="en-US" sz="2400" b="1" dirty="0" smtClean="0"/>
              <a:t>.</a:t>
            </a:r>
            <a:endParaRPr lang="ru-RU" sz="24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chemeClr val="accent6">
                    <a:lumMod val="50000"/>
                  </a:schemeClr>
                </a:solidFill>
              </a:rPr>
              <a:t>Thank You for attention!</a:t>
            </a:r>
            <a:endParaRPr lang="ru-RU" b="1" dirty="0">
              <a:solidFill>
                <a:schemeClr val="accent6">
                  <a:lumMod val="50000"/>
                </a:schemeClr>
              </a:solidFill>
            </a:endParaRPr>
          </a:p>
        </p:txBody>
      </p:sp>
      <p:sp>
        <p:nvSpPr>
          <p:cNvPr id="3" name="Содержимое 2"/>
          <p:cNvSpPr>
            <a:spLocks noGrp="1"/>
          </p:cNvSpPr>
          <p:nvPr>
            <p:ph idx="1"/>
          </p:nvPr>
        </p:nvSpPr>
        <p:spPr>
          <a:xfrm>
            <a:off x="467544" y="1268760"/>
            <a:ext cx="8229600" cy="5328592"/>
          </a:xfrm>
        </p:spPr>
        <p:txBody>
          <a:bodyPr/>
          <a:lstStyle/>
          <a:p>
            <a:r>
              <a:rPr lang="en-US" dirty="0" smtClean="0"/>
              <a:t>  </a:t>
            </a:r>
            <a:endParaRPr lang="ru-RU" dirty="0"/>
          </a:p>
        </p:txBody>
      </p:sp>
      <p:pic>
        <p:nvPicPr>
          <p:cNvPr id="40962" name="Picture 2" descr="Good-bye, Windows XP!"/>
          <p:cNvPicPr>
            <a:picLocks noChangeAspect="1" noChangeArrowheads="1"/>
          </p:cNvPicPr>
          <p:nvPr/>
        </p:nvPicPr>
        <p:blipFill>
          <a:blip r:embed="rId2" cstate="print"/>
          <a:srcRect/>
          <a:stretch>
            <a:fillRect/>
          </a:stretch>
        </p:blipFill>
        <p:spPr bwMode="auto">
          <a:xfrm>
            <a:off x="1547664" y="1340768"/>
            <a:ext cx="5832648" cy="511355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lv-LV" sz="3200" b="1" dirty="0" smtClean="0"/>
              <a:t>Objects of the Research</a:t>
            </a:r>
            <a:endParaRPr lang="ru-RU" sz="3200" b="1" dirty="0"/>
          </a:p>
        </p:txBody>
      </p:sp>
      <p:sp>
        <p:nvSpPr>
          <p:cNvPr id="3" name="Содержимое 2"/>
          <p:cNvSpPr>
            <a:spLocks noGrp="1"/>
          </p:cNvSpPr>
          <p:nvPr>
            <p:ph idx="1"/>
          </p:nvPr>
        </p:nvSpPr>
        <p:spPr>
          <a:xfrm>
            <a:off x="457200" y="1196752"/>
            <a:ext cx="8229600" cy="5328592"/>
          </a:xfrm>
        </p:spPr>
        <p:txBody>
          <a:bodyPr>
            <a:normAutofit/>
          </a:bodyPr>
          <a:lstStyle/>
          <a:p>
            <a:r>
              <a:rPr lang="lv-LV" sz="2000" b="1" dirty="0" smtClean="0"/>
              <a:t>1) Find some information about the history of the dog’s domestication;</a:t>
            </a:r>
          </a:p>
          <a:p>
            <a:r>
              <a:rPr lang="lv-LV" sz="2000" b="1" dirty="0" smtClean="0"/>
              <a:t>2) To investigate how dogs are used nowadays;</a:t>
            </a:r>
          </a:p>
          <a:p>
            <a:r>
              <a:rPr lang="lv-LV" sz="2000" b="1" dirty="0" smtClean="0"/>
              <a:t>3) Find out the most suitable dog</a:t>
            </a:r>
            <a:r>
              <a:rPr lang="en-US" sz="2000" b="1" dirty="0" smtClean="0"/>
              <a:t> </a:t>
            </a:r>
            <a:r>
              <a:rPr lang="lv-LV" sz="2000" b="1" dirty="0" smtClean="0"/>
              <a:t>breeds for urban life;</a:t>
            </a:r>
          </a:p>
          <a:p>
            <a:r>
              <a:rPr lang="lv-LV" sz="2000" b="1" dirty="0" smtClean="0"/>
              <a:t>4) Learn what to do in the case of dog’s aggression;</a:t>
            </a:r>
          </a:p>
          <a:p>
            <a:r>
              <a:rPr lang="lv-LV" sz="2000" b="1" dirty="0" smtClean="0"/>
              <a:t>5) Conduct a survey among the classmates about how much they know about dogs;</a:t>
            </a:r>
          </a:p>
          <a:p>
            <a:r>
              <a:rPr lang="lv-LV" sz="2000" b="1" dirty="0"/>
              <a:t>6</a:t>
            </a:r>
            <a:r>
              <a:rPr lang="lv-LV" sz="2000" b="1" dirty="0" smtClean="0"/>
              <a:t>) Interview the dog</a:t>
            </a:r>
            <a:r>
              <a:rPr lang="en-US" sz="2000" b="1" dirty="0" smtClean="0"/>
              <a:t> </a:t>
            </a:r>
            <a:r>
              <a:rPr lang="lv-LV" sz="2000" b="1" dirty="0" smtClean="0"/>
              <a:t>owners about their lifestyle;</a:t>
            </a:r>
          </a:p>
          <a:p>
            <a:r>
              <a:rPr lang="lv-LV" sz="2000" b="1" dirty="0" smtClean="0"/>
              <a:t>7) Process the collected data;</a:t>
            </a:r>
          </a:p>
          <a:p>
            <a:endParaRPr lang="lv-LV" sz="2000" b="1" dirty="0"/>
          </a:p>
          <a:p>
            <a:r>
              <a:rPr lang="lv-LV" sz="2800" b="1" u="sng" dirty="0" smtClean="0"/>
              <a:t>Research Hypothesis</a:t>
            </a:r>
            <a:r>
              <a:rPr lang="lv-LV" sz="2800" b="1" dirty="0" smtClean="0"/>
              <a:t>: </a:t>
            </a:r>
            <a:r>
              <a:rPr lang="lv-LV" sz="2400" b="1" dirty="0" smtClean="0"/>
              <a:t>The presence of pets(dogs) in the household contributes to healthy lifestyle of a modern human being.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229600" cy="908720"/>
          </a:xfrm>
        </p:spPr>
        <p:txBody>
          <a:bodyPr>
            <a:normAutofit/>
          </a:bodyPr>
          <a:lstStyle/>
          <a:p>
            <a:r>
              <a:rPr lang="en-US" sz="2800" b="1" dirty="0" smtClean="0">
                <a:latin typeface="MingLiU-ExtB" pitchFamily="18" charset="-120"/>
                <a:ea typeface="MingLiU-ExtB" pitchFamily="18" charset="-120"/>
              </a:rPr>
              <a:t>From the History of Pets</a:t>
            </a:r>
            <a:endParaRPr lang="ru-RU" sz="2800" b="1" dirty="0">
              <a:ea typeface="MingLiU-ExtB" pitchFamily="18" charset="-120"/>
            </a:endParaRPr>
          </a:p>
        </p:txBody>
      </p:sp>
      <p:sp>
        <p:nvSpPr>
          <p:cNvPr id="3" name="Содержимое 2"/>
          <p:cNvSpPr>
            <a:spLocks noGrp="1"/>
          </p:cNvSpPr>
          <p:nvPr>
            <p:ph idx="1"/>
          </p:nvPr>
        </p:nvSpPr>
        <p:spPr>
          <a:xfrm>
            <a:off x="457200" y="908720"/>
            <a:ext cx="8075240" cy="2232248"/>
          </a:xfrm>
        </p:spPr>
        <p:txBody>
          <a:bodyPr>
            <a:normAutofit lnSpcReduction="10000"/>
          </a:bodyPr>
          <a:lstStyle/>
          <a:p>
            <a:pPr>
              <a:buNone/>
            </a:pPr>
            <a:r>
              <a:rPr lang="en-US" sz="2000" b="1" dirty="0" smtClean="0"/>
              <a:t>    </a:t>
            </a:r>
            <a:r>
              <a:rPr lang="en-US" sz="2000" b="1" u="sng" dirty="0" smtClean="0"/>
              <a:t> A pet (or companion animal) is an animal kept for a person’s company or protection.</a:t>
            </a:r>
            <a:r>
              <a:rPr lang="en-US" sz="2000" b="1" dirty="0" smtClean="0"/>
              <a:t> </a:t>
            </a:r>
          </a:p>
          <a:p>
            <a:pPr>
              <a:buNone/>
            </a:pPr>
            <a:r>
              <a:rPr lang="en-US" sz="2000" b="1" dirty="0" smtClean="0"/>
              <a:t>      Historians don’t know  when humans started keeping pets. Dogs were one of the first domestic  animal. The  ancient Egyptians domesticated wild cats from Africa. The ancient Romans kept horses, dogs, cats, and birds. Monks in China began to raise goldfish in ponds in the 7</a:t>
            </a:r>
            <a:r>
              <a:rPr lang="en-US" sz="2000" b="1" baseline="30000" dirty="0" smtClean="0"/>
              <a:t>th</a:t>
            </a:r>
            <a:r>
              <a:rPr lang="en-US" sz="2000" b="1" dirty="0" smtClean="0"/>
              <a:t> century.</a:t>
            </a:r>
            <a:endParaRPr lang="ru-RU" sz="2000" b="1" dirty="0"/>
          </a:p>
        </p:txBody>
      </p:sp>
      <p:pic>
        <p:nvPicPr>
          <p:cNvPr id="1028" name="Picture 4" descr="To place your cat under the protective paw of Bastet please click here ..."/>
          <p:cNvPicPr>
            <a:picLocks noChangeAspect="1" noChangeArrowheads="1"/>
          </p:cNvPicPr>
          <p:nvPr/>
        </p:nvPicPr>
        <p:blipFill>
          <a:blip r:embed="rId2" cstate="print"/>
          <a:srcRect/>
          <a:stretch>
            <a:fillRect/>
          </a:stretch>
        </p:blipFill>
        <p:spPr bwMode="auto">
          <a:xfrm>
            <a:off x="6372200" y="3332518"/>
            <a:ext cx="2448272" cy="3424754"/>
          </a:xfrm>
          <a:prstGeom prst="rect">
            <a:avLst/>
          </a:prstGeom>
          <a:noFill/>
        </p:spPr>
      </p:pic>
      <p:pic>
        <p:nvPicPr>
          <p:cNvPr id="1030" name="Picture 6" descr="Whippet Fact #1: The Poor Man’s Racehorse"/>
          <p:cNvPicPr>
            <a:picLocks noChangeAspect="1" noChangeArrowheads="1"/>
          </p:cNvPicPr>
          <p:nvPr/>
        </p:nvPicPr>
        <p:blipFill>
          <a:blip r:embed="rId3" cstate="print"/>
          <a:srcRect/>
          <a:stretch>
            <a:fillRect/>
          </a:stretch>
        </p:blipFill>
        <p:spPr bwMode="auto">
          <a:xfrm>
            <a:off x="3851920" y="3448638"/>
            <a:ext cx="2304256" cy="3076706"/>
          </a:xfrm>
          <a:prstGeom prst="rect">
            <a:avLst/>
          </a:prstGeom>
          <a:noFill/>
        </p:spPr>
      </p:pic>
      <p:pic>
        <p:nvPicPr>
          <p:cNvPr id="1032" name="Picture 8" descr="This timeline gives you an idea of the historical value placed on pets ..."/>
          <p:cNvPicPr>
            <a:picLocks noChangeAspect="1" noChangeArrowheads="1"/>
          </p:cNvPicPr>
          <p:nvPr/>
        </p:nvPicPr>
        <p:blipFill>
          <a:blip r:embed="rId4" cstate="print"/>
          <a:srcRect/>
          <a:stretch>
            <a:fillRect/>
          </a:stretch>
        </p:blipFill>
        <p:spPr bwMode="auto">
          <a:xfrm>
            <a:off x="107504" y="3501008"/>
            <a:ext cx="3312368" cy="316835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en-US" sz="2800" b="1" dirty="0" smtClean="0"/>
              <a:t>Popular Pets in Modern Society</a:t>
            </a:r>
            <a:endParaRPr lang="ru-RU" sz="2800" b="1" dirty="0"/>
          </a:p>
        </p:txBody>
      </p:sp>
      <p:sp>
        <p:nvSpPr>
          <p:cNvPr id="3" name="Содержимое 2"/>
          <p:cNvSpPr>
            <a:spLocks noGrp="1"/>
          </p:cNvSpPr>
          <p:nvPr>
            <p:ph idx="1"/>
          </p:nvPr>
        </p:nvSpPr>
        <p:spPr>
          <a:xfrm>
            <a:off x="323528" y="836712"/>
            <a:ext cx="8363272" cy="5616624"/>
          </a:xfrm>
        </p:spPr>
        <p:txBody>
          <a:bodyPr>
            <a:normAutofit/>
          </a:bodyPr>
          <a:lstStyle/>
          <a:p>
            <a:pPr>
              <a:buNone/>
            </a:pPr>
            <a:r>
              <a:rPr lang="en-US" sz="2400" b="1" dirty="0" smtClean="0"/>
              <a:t>                       </a:t>
            </a:r>
            <a:r>
              <a:rPr lang="en-US" sz="2400" b="1" u="sng" dirty="0" smtClean="0"/>
              <a:t>Top 10 Most Popular Pets in the World</a:t>
            </a:r>
          </a:p>
          <a:p>
            <a:pPr>
              <a:buNone/>
            </a:pPr>
            <a:endParaRPr lang="en-US" sz="2400" b="1" u="sng" dirty="0" smtClean="0"/>
          </a:p>
          <a:p>
            <a:pPr>
              <a:buNone/>
            </a:pPr>
            <a:r>
              <a:rPr lang="en-US" sz="2400" b="1" dirty="0" smtClean="0"/>
              <a:t>            10-   Ferrets                                       9-  Iguanas</a:t>
            </a:r>
          </a:p>
          <a:p>
            <a:pPr>
              <a:buNone/>
            </a:pPr>
            <a:r>
              <a:rPr lang="en-US" sz="2400" b="1" dirty="0" smtClean="0"/>
              <a:t>                                                                  </a:t>
            </a:r>
          </a:p>
        </p:txBody>
      </p:sp>
      <p:pic>
        <p:nvPicPr>
          <p:cNvPr id="17410" name="Picture 2" descr="The Black-Footed Ferret, one of the animals on the Endangered Species ..."/>
          <p:cNvPicPr>
            <a:picLocks noChangeAspect="1" noChangeArrowheads="1"/>
          </p:cNvPicPr>
          <p:nvPr/>
        </p:nvPicPr>
        <p:blipFill>
          <a:blip r:embed="rId2" cstate="print"/>
          <a:srcRect/>
          <a:stretch>
            <a:fillRect/>
          </a:stretch>
        </p:blipFill>
        <p:spPr bwMode="auto">
          <a:xfrm>
            <a:off x="755576" y="2492896"/>
            <a:ext cx="3523891" cy="2592288"/>
          </a:xfrm>
          <a:prstGeom prst="rect">
            <a:avLst/>
          </a:prstGeom>
          <a:noFill/>
        </p:spPr>
      </p:pic>
      <p:pic>
        <p:nvPicPr>
          <p:cNvPr id="17412" name="Picture 4" descr="Características e información de la Iguana-Iguana"/>
          <p:cNvPicPr>
            <a:picLocks noChangeAspect="1" noChangeArrowheads="1"/>
          </p:cNvPicPr>
          <p:nvPr/>
        </p:nvPicPr>
        <p:blipFill>
          <a:blip r:embed="rId3" cstate="print"/>
          <a:srcRect/>
          <a:stretch>
            <a:fillRect/>
          </a:stretch>
        </p:blipFill>
        <p:spPr bwMode="auto">
          <a:xfrm>
            <a:off x="4954859" y="2492896"/>
            <a:ext cx="3217541" cy="254354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b="1" dirty="0" smtClean="0"/>
              <a:t>Top 10 most popular Pets in the World</a:t>
            </a:r>
            <a:endParaRPr lang="ru-RU" sz="2800" b="1" dirty="0"/>
          </a:p>
        </p:txBody>
      </p:sp>
      <p:sp>
        <p:nvSpPr>
          <p:cNvPr id="3" name="Содержимое 2"/>
          <p:cNvSpPr>
            <a:spLocks noGrp="1"/>
          </p:cNvSpPr>
          <p:nvPr>
            <p:ph idx="1"/>
          </p:nvPr>
        </p:nvSpPr>
        <p:spPr>
          <a:xfrm>
            <a:off x="457200" y="1124744"/>
            <a:ext cx="8229600" cy="5001419"/>
          </a:xfrm>
        </p:spPr>
        <p:txBody>
          <a:bodyPr/>
          <a:lstStyle/>
          <a:p>
            <a:r>
              <a:rPr lang="en-US" sz="2400" b="1" dirty="0" smtClean="0"/>
              <a:t>       8</a:t>
            </a:r>
            <a:r>
              <a:rPr lang="en-US" b="1" dirty="0" smtClean="0"/>
              <a:t>-</a:t>
            </a:r>
            <a:r>
              <a:rPr lang="en-US" dirty="0" smtClean="0"/>
              <a:t> </a:t>
            </a:r>
            <a:r>
              <a:rPr lang="en-US" sz="2400" b="1" dirty="0" smtClean="0"/>
              <a:t>Snakes                                             7-  birds</a:t>
            </a:r>
          </a:p>
          <a:p>
            <a:r>
              <a:rPr lang="en-US" sz="2400" b="1" dirty="0" smtClean="0"/>
              <a:t>                                                                 </a:t>
            </a:r>
          </a:p>
          <a:p>
            <a:endParaRPr lang="ru-RU" sz="2400" b="1" dirty="0"/>
          </a:p>
        </p:txBody>
      </p:sp>
      <p:pic>
        <p:nvPicPr>
          <p:cNvPr id="19458" name="Picture 2" descr="This snake was found in the wild in Ventura County, where it was ..."/>
          <p:cNvPicPr>
            <a:picLocks noChangeAspect="1" noChangeArrowheads="1"/>
          </p:cNvPicPr>
          <p:nvPr/>
        </p:nvPicPr>
        <p:blipFill>
          <a:blip r:embed="rId2" cstate="print"/>
          <a:srcRect/>
          <a:stretch>
            <a:fillRect/>
          </a:stretch>
        </p:blipFill>
        <p:spPr bwMode="auto">
          <a:xfrm>
            <a:off x="611560" y="2132856"/>
            <a:ext cx="4032448" cy="3168352"/>
          </a:xfrm>
          <a:prstGeom prst="rect">
            <a:avLst/>
          </a:prstGeom>
          <a:noFill/>
        </p:spPr>
      </p:pic>
      <p:pic>
        <p:nvPicPr>
          <p:cNvPr id="19460" name="Picture 4" descr="Budgie-and-Canary.jpg"/>
          <p:cNvPicPr>
            <a:picLocks noChangeAspect="1" noChangeArrowheads="1"/>
          </p:cNvPicPr>
          <p:nvPr/>
        </p:nvPicPr>
        <p:blipFill>
          <a:blip r:embed="rId3" cstate="print"/>
          <a:srcRect/>
          <a:stretch>
            <a:fillRect/>
          </a:stretch>
        </p:blipFill>
        <p:spPr bwMode="auto">
          <a:xfrm flipH="1">
            <a:off x="4980044" y="2132856"/>
            <a:ext cx="3840428" cy="316835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b="1" dirty="0" smtClean="0"/>
              <a:t>Top 10 most Popular Pets in the World</a:t>
            </a:r>
            <a:endParaRPr lang="ru-RU" sz="2800" b="1" dirty="0"/>
          </a:p>
        </p:txBody>
      </p:sp>
      <p:sp>
        <p:nvSpPr>
          <p:cNvPr id="3" name="Содержимое 2"/>
          <p:cNvSpPr>
            <a:spLocks noGrp="1"/>
          </p:cNvSpPr>
          <p:nvPr>
            <p:ph idx="1"/>
          </p:nvPr>
        </p:nvSpPr>
        <p:spPr>
          <a:xfrm>
            <a:off x="457200" y="1124744"/>
            <a:ext cx="8229600" cy="5001419"/>
          </a:xfrm>
        </p:spPr>
        <p:txBody>
          <a:bodyPr/>
          <a:lstStyle/>
          <a:p>
            <a:r>
              <a:rPr lang="en-US" sz="2400" b="1" dirty="0" smtClean="0"/>
              <a:t>   6</a:t>
            </a:r>
            <a:r>
              <a:rPr lang="en-US" dirty="0" smtClean="0"/>
              <a:t>- </a:t>
            </a:r>
            <a:r>
              <a:rPr lang="en-US" sz="2400" b="1" dirty="0" smtClean="0"/>
              <a:t>Guinea pigs                                         5-  Rats</a:t>
            </a:r>
          </a:p>
          <a:p>
            <a:r>
              <a:rPr lang="en-US" sz="2400" b="1" dirty="0" smtClean="0"/>
              <a:t>                                                              </a:t>
            </a:r>
          </a:p>
          <a:p>
            <a:endParaRPr lang="ru-RU" sz="2400" b="1" dirty="0"/>
          </a:p>
        </p:txBody>
      </p:sp>
      <p:pic>
        <p:nvPicPr>
          <p:cNvPr id="20482" name="Picture 2" descr="guinea pig by alimay"/>
          <p:cNvPicPr>
            <a:picLocks noChangeAspect="1" noChangeArrowheads="1"/>
          </p:cNvPicPr>
          <p:nvPr/>
        </p:nvPicPr>
        <p:blipFill>
          <a:blip r:embed="rId2" cstate="print"/>
          <a:srcRect/>
          <a:stretch>
            <a:fillRect/>
          </a:stretch>
        </p:blipFill>
        <p:spPr bwMode="auto">
          <a:xfrm>
            <a:off x="395536" y="1916832"/>
            <a:ext cx="3960440" cy="2996904"/>
          </a:xfrm>
          <a:prstGeom prst="rect">
            <a:avLst/>
          </a:prstGeom>
          <a:noFill/>
        </p:spPr>
      </p:pic>
      <p:pic>
        <p:nvPicPr>
          <p:cNvPr id="20484" name="Picture 4" descr="Description Fancy rat blaze.jpg"/>
          <p:cNvPicPr>
            <a:picLocks noChangeAspect="1" noChangeArrowheads="1"/>
          </p:cNvPicPr>
          <p:nvPr/>
        </p:nvPicPr>
        <p:blipFill>
          <a:blip r:embed="rId3" cstate="print"/>
          <a:srcRect/>
          <a:stretch>
            <a:fillRect/>
          </a:stretch>
        </p:blipFill>
        <p:spPr bwMode="auto">
          <a:xfrm>
            <a:off x="4932040" y="1916832"/>
            <a:ext cx="3744416" cy="295232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b="1" dirty="0" smtClean="0"/>
              <a:t>Top 10 Most Popular Pets in the World</a:t>
            </a:r>
            <a:endParaRPr lang="ru-RU" sz="2800" b="1" dirty="0"/>
          </a:p>
        </p:txBody>
      </p:sp>
      <p:sp>
        <p:nvSpPr>
          <p:cNvPr id="3" name="Содержимое 2"/>
          <p:cNvSpPr>
            <a:spLocks noGrp="1"/>
          </p:cNvSpPr>
          <p:nvPr>
            <p:ph idx="1"/>
          </p:nvPr>
        </p:nvSpPr>
        <p:spPr/>
        <p:txBody>
          <a:bodyPr>
            <a:normAutofit/>
          </a:bodyPr>
          <a:lstStyle/>
          <a:p>
            <a:r>
              <a:rPr lang="en-US" sz="2400" b="1" dirty="0" smtClean="0"/>
              <a:t>4-   Goldfish                                                    3-  Hamsters</a:t>
            </a:r>
          </a:p>
          <a:p>
            <a:r>
              <a:rPr lang="en-US" sz="2400" b="1" dirty="0" smtClean="0"/>
              <a:t>                                                                  </a:t>
            </a:r>
          </a:p>
          <a:p>
            <a:endParaRPr lang="ru-RU" sz="2400" b="1" dirty="0"/>
          </a:p>
        </p:txBody>
      </p:sp>
      <p:pic>
        <p:nvPicPr>
          <p:cNvPr id="21506" name="Picture 2" descr="Posted by Muhammad Jibril on Wednesday, May 23, 2012"/>
          <p:cNvPicPr>
            <a:picLocks noChangeAspect="1" noChangeArrowheads="1"/>
          </p:cNvPicPr>
          <p:nvPr/>
        </p:nvPicPr>
        <p:blipFill>
          <a:blip r:embed="rId2" cstate="print"/>
          <a:srcRect/>
          <a:stretch>
            <a:fillRect/>
          </a:stretch>
        </p:blipFill>
        <p:spPr bwMode="auto">
          <a:xfrm>
            <a:off x="524686" y="2162981"/>
            <a:ext cx="3831290" cy="3029847"/>
          </a:xfrm>
          <a:prstGeom prst="rect">
            <a:avLst/>
          </a:prstGeom>
          <a:noFill/>
        </p:spPr>
      </p:pic>
      <p:pic>
        <p:nvPicPr>
          <p:cNvPr id="21508" name="Picture 4" descr="the biggest animals kingdom and in the world hamster hamsters are ..."/>
          <p:cNvPicPr>
            <a:picLocks noChangeAspect="1" noChangeArrowheads="1"/>
          </p:cNvPicPr>
          <p:nvPr/>
        </p:nvPicPr>
        <p:blipFill>
          <a:blip r:embed="rId3" cstate="print"/>
          <a:srcRect/>
          <a:stretch>
            <a:fillRect/>
          </a:stretch>
        </p:blipFill>
        <p:spPr bwMode="auto">
          <a:xfrm>
            <a:off x="4932040" y="2204864"/>
            <a:ext cx="3906612" cy="295232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en-US" sz="2800" b="1" dirty="0" smtClean="0"/>
              <a:t>Top 10 most Popular Pets in the World</a:t>
            </a:r>
            <a:endParaRPr lang="ru-RU" sz="2800" b="1" dirty="0"/>
          </a:p>
        </p:txBody>
      </p:sp>
      <p:sp>
        <p:nvSpPr>
          <p:cNvPr id="3" name="Содержимое 2"/>
          <p:cNvSpPr>
            <a:spLocks noGrp="1"/>
          </p:cNvSpPr>
          <p:nvPr>
            <p:ph idx="1"/>
          </p:nvPr>
        </p:nvSpPr>
        <p:spPr>
          <a:xfrm>
            <a:off x="457200" y="1196752"/>
            <a:ext cx="8229600" cy="4929411"/>
          </a:xfrm>
        </p:spPr>
        <p:txBody>
          <a:bodyPr>
            <a:normAutofit/>
          </a:bodyPr>
          <a:lstStyle/>
          <a:p>
            <a:r>
              <a:rPr lang="en-US" sz="2400" b="1" dirty="0" smtClean="0"/>
              <a:t>2-  Cats                                                          1-   Dogs!</a:t>
            </a:r>
          </a:p>
          <a:p>
            <a:r>
              <a:rPr lang="en-US" sz="2400" b="1" dirty="0" smtClean="0"/>
              <a:t>                                                                    </a:t>
            </a:r>
          </a:p>
          <a:p>
            <a:r>
              <a:rPr lang="en-US" sz="2400" b="1" dirty="0" smtClean="0"/>
              <a:t>                                                                </a:t>
            </a:r>
          </a:p>
          <a:p>
            <a:endParaRPr lang="ru-RU" sz="2400" b="1" dirty="0"/>
          </a:p>
        </p:txBody>
      </p:sp>
      <p:pic>
        <p:nvPicPr>
          <p:cNvPr id="22530" name="Picture 2" descr="Cats-wallpaper-cats-5194568-1280-1024.jpg"/>
          <p:cNvPicPr>
            <a:picLocks noChangeAspect="1" noChangeArrowheads="1"/>
          </p:cNvPicPr>
          <p:nvPr/>
        </p:nvPicPr>
        <p:blipFill>
          <a:blip r:embed="rId2" cstate="print"/>
          <a:srcRect/>
          <a:stretch>
            <a:fillRect/>
          </a:stretch>
        </p:blipFill>
        <p:spPr bwMode="auto">
          <a:xfrm>
            <a:off x="611560" y="1772816"/>
            <a:ext cx="3744414" cy="2995533"/>
          </a:xfrm>
          <a:prstGeom prst="rect">
            <a:avLst/>
          </a:prstGeom>
          <a:noFill/>
        </p:spPr>
      </p:pic>
      <p:pic>
        <p:nvPicPr>
          <p:cNvPr id="22534" name="Picture 6" descr="Irish Setter wallpaper 1920x1200"/>
          <p:cNvPicPr>
            <a:picLocks noChangeAspect="1" noChangeArrowheads="1"/>
          </p:cNvPicPr>
          <p:nvPr/>
        </p:nvPicPr>
        <p:blipFill>
          <a:blip r:embed="rId3" cstate="print"/>
          <a:srcRect/>
          <a:stretch>
            <a:fillRect/>
          </a:stretch>
        </p:blipFill>
        <p:spPr bwMode="auto">
          <a:xfrm>
            <a:off x="4456787" y="1772816"/>
            <a:ext cx="4608513" cy="302433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844</TotalTime>
  <Words>1300</Words>
  <Application>Microsoft Office PowerPoint</Application>
  <PresentationFormat>Экран (4:3)</PresentationFormat>
  <Paragraphs>164</Paragraphs>
  <Slides>27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The Role of Dogs in Our Life     The authors of the research:    Karens Magakjans                                                   Izabella Timpa                                                    Marina Volkova Consultant teacher: Tatjana Nikolajenkova</vt:lpstr>
      <vt:lpstr>Introduction</vt:lpstr>
      <vt:lpstr>Objects of the Research</vt:lpstr>
      <vt:lpstr>From the History of Pets</vt:lpstr>
      <vt:lpstr>Popular Pets in Modern Society</vt:lpstr>
      <vt:lpstr>Top 10 most popular Pets in the World</vt:lpstr>
      <vt:lpstr>Top 10 most Popular Pets in the World</vt:lpstr>
      <vt:lpstr>Top 10 Most Popular Pets in the World</vt:lpstr>
      <vt:lpstr>Top 10 most Popular Pets in the World</vt:lpstr>
      <vt:lpstr>Some Facts From the History of Dog’s Domestication</vt:lpstr>
      <vt:lpstr>Dogs in the Service of Man</vt:lpstr>
      <vt:lpstr>Dogs in the Service of Man</vt:lpstr>
      <vt:lpstr>Dogs as Pets</vt:lpstr>
      <vt:lpstr>A List of the 10 Best Family Dogs</vt:lpstr>
      <vt:lpstr>A List of the 10 Best Family Dog Breeds</vt:lpstr>
      <vt:lpstr>A List of the 10 Best Family Dog Breeds</vt:lpstr>
      <vt:lpstr>A List of the 10 Best Dog Breeds</vt:lpstr>
      <vt:lpstr>Are dogs ‘Man’s Best Friends’? </vt:lpstr>
      <vt:lpstr>Signs of an Aggressive Dog</vt:lpstr>
      <vt:lpstr>Why Do Dogs Make Good Pets?</vt:lpstr>
      <vt:lpstr>Questionnaire ”My  Own Experience’</vt:lpstr>
      <vt:lpstr>Questionnaire ’My Own Experience’</vt:lpstr>
      <vt:lpstr>Questionnaire ‘My Own Experience’</vt:lpstr>
      <vt:lpstr>Questionnaire ’My Own Experience’</vt:lpstr>
      <vt:lpstr>Questionnaire ’My own Experience’</vt:lpstr>
      <vt:lpstr>Conclusions</vt:lpstr>
      <vt:lpstr>Thank You for attention!</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ЮРА</dc:creator>
  <cp:lastModifiedBy>ЮРА</cp:lastModifiedBy>
  <cp:revision>139</cp:revision>
  <dcterms:created xsi:type="dcterms:W3CDTF">2015-04-07T18:39:26Z</dcterms:created>
  <dcterms:modified xsi:type="dcterms:W3CDTF">2015-04-13T20:08:49Z</dcterms:modified>
</cp:coreProperties>
</file>