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8245D-FE91-4116-9CCE-A5AB8A1409E1}" type="datetimeFigureOut">
              <a:rPr lang="ru-RU" smtClean="0"/>
              <a:t>15.12.2013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C1015-26DB-49B5-8D90-7EEF5AE95219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17693"/>
            <a:ext cx="3382657" cy="67403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endParaRPr lang="en-GB" dirty="0" smtClean="0"/>
          </a:p>
          <a:p>
            <a:pPr marL="342900" lvl="0" indent="-342900"/>
            <a:r>
              <a:rPr lang="en-GB" u="sng" dirty="0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lang="en-GB" u="sng" dirty="0" smtClean="0">
                <a:latin typeface="Comic Sans MS" pitchFamily="66" charset="0"/>
              </a:rPr>
              <a:t>ountable or </a:t>
            </a:r>
            <a:r>
              <a:rPr lang="en-GB" u="sng" dirty="0" smtClean="0">
                <a:solidFill>
                  <a:srgbClr val="FF0000"/>
                </a:solidFill>
                <a:latin typeface="Comic Sans MS" pitchFamily="66" charset="0"/>
              </a:rPr>
              <a:t>U</a:t>
            </a:r>
            <a:r>
              <a:rPr lang="en-GB" u="sng" dirty="0" smtClean="0">
                <a:latin typeface="Comic Sans MS" pitchFamily="66" charset="0"/>
              </a:rPr>
              <a:t>ncountable</a:t>
            </a:r>
          </a:p>
          <a:p>
            <a:pPr marL="342900" lvl="0" indent="-342900"/>
            <a:endParaRPr lang="en-GB" u="sng" dirty="0" smtClean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 smtClean="0">
                <a:latin typeface="Comic Sans MS" pitchFamily="66" charset="0"/>
              </a:rPr>
              <a:t>________ </a:t>
            </a:r>
            <a:r>
              <a:rPr lang="en-GB" dirty="0">
                <a:latin typeface="Comic Sans MS" pitchFamily="66" charset="0"/>
              </a:rPr>
              <a:t>milk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fish (animal)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forests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advice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homework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pens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opportunities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wood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mushrooms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butter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bags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lemons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money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cars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accommodation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questions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tea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snow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sheep</a:t>
            </a:r>
            <a:endParaRPr lang="ru-RU" dirty="0">
              <a:latin typeface="Comic Sans MS" pitchFamily="66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omic Sans MS" pitchFamily="66" charset="0"/>
              </a:rPr>
              <a:t>________ news</a:t>
            </a:r>
            <a:endParaRPr lang="ru-RU" dirty="0"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143373" y="428604"/>
            <a:ext cx="4357718" cy="59093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  <a:latin typeface="Comic Sans MS" pitchFamily="66" charset="0"/>
              </a:rPr>
              <a:t>Fill in the gaps with</a:t>
            </a:r>
            <a:r>
              <a:rPr lang="en-US" b="1" i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b="1" i="1" u="sng" dirty="0" smtClean="0">
                <a:solidFill>
                  <a:srgbClr val="FF0000"/>
                </a:solidFill>
                <a:latin typeface="Comic Sans MS" pitchFamily="66" charset="0"/>
              </a:rPr>
              <a:t>much/many/a lot of (lots of)</a:t>
            </a:r>
            <a:endParaRPr lang="ru-RU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 </a:t>
            </a:r>
            <a:endParaRPr lang="ru-RU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1.How__________ is this? It's ten dollars.</a:t>
            </a:r>
            <a:endParaRPr lang="ru-RU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2. He's very busy; he </a:t>
            </a:r>
            <a:r>
              <a:rPr lang="en-US" dirty="0" err="1" smtClean="0">
                <a:latin typeface="Comic Sans MS" pitchFamily="66" charset="0"/>
              </a:rPr>
              <a:t>has______work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ru-RU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3.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London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has</a:t>
            </a:r>
            <a:r>
              <a:rPr lang="en-US" dirty="0" smtClean="0">
                <a:latin typeface="Comic Sans MS" pitchFamily="66" charset="0"/>
              </a:rPr>
              <a:t>_________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beautiful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buildings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en-US" dirty="0" smtClean="0">
                <a:latin typeface="Comic Sans MS" pitchFamily="66" charset="0"/>
              </a:rPr>
              <a:t>4. Do you like soccer? Yes_______ .</a:t>
            </a:r>
            <a:endParaRPr lang="ru-RU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5. We don't have__________ bananas, and we don't have_______ fruit juice.</a:t>
            </a:r>
            <a:endParaRPr lang="ru-RU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6. There are ____________people outside.</a:t>
            </a:r>
            <a:endParaRPr lang="ru-RU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7. I like this film so ________! </a:t>
            </a:r>
          </a:p>
          <a:p>
            <a:r>
              <a:rPr lang="en-US" dirty="0" smtClean="0">
                <a:latin typeface="Comic Sans MS" pitchFamily="66" charset="0"/>
              </a:rPr>
              <a:t>8. Sorry, I haven’t______time.</a:t>
            </a:r>
          </a:p>
          <a:p>
            <a:r>
              <a:rPr lang="en-US" dirty="0" smtClean="0">
                <a:latin typeface="Comic Sans MS" pitchFamily="66" charset="0"/>
              </a:rPr>
              <a:t>9. Liverpool has______ of great nightclubs.</a:t>
            </a:r>
          </a:p>
          <a:p>
            <a:r>
              <a:rPr lang="en-US" dirty="0" smtClean="0">
                <a:latin typeface="Comic Sans MS" pitchFamily="66" charset="0"/>
              </a:rPr>
              <a:t>10. There isn’t_______good news on TV.</a:t>
            </a:r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00034" y="500042"/>
            <a:ext cx="7929618" cy="560153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  <a:latin typeface="Comic Sans MS" pitchFamily="66" charset="0"/>
              </a:rPr>
              <a:t>Fill in the gaps using </a:t>
            </a:r>
            <a:r>
              <a:rPr lang="en-US" sz="2000" b="1" i="1" u="sng" dirty="0">
                <a:solidFill>
                  <a:srgbClr val="00B050"/>
                </a:solidFill>
                <a:latin typeface="Comic Sans MS" pitchFamily="66" charset="0"/>
              </a:rPr>
              <a:t>few/a few or little/a little</a:t>
            </a:r>
            <a:r>
              <a:rPr lang="en-US" sz="2000" b="1" i="1" u="sng" dirty="0" smtClean="0">
                <a:solidFill>
                  <a:srgbClr val="00B050"/>
                </a:solidFill>
                <a:latin typeface="Comic Sans MS" pitchFamily="66" charset="0"/>
              </a:rPr>
              <a:t>.</a:t>
            </a:r>
            <a:r>
              <a:rPr lang="en-US" sz="2000" b="1" i="1" dirty="0">
                <a:latin typeface="Comic Sans MS" pitchFamily="66" charset="0"/>
              </a:rPr>
              <a:t> </a:t>
            </a:r>
            <a:endParaRPr lang="en-US" sz="2000" b="1" i="1" dirty="0" smtClean="0">
              <a:latin typeface="Comic Sans MS" pitchFamily="66" charset="0"/>
            </a:endParaRPr>
          </a:p>
          <a:p>
            <a:endParaRPr lang="ru-RU" sz="2000" dirty="0">
              <a:latin typeface="Comic Sans MS" pitchFamily="66" charset="0"/>
            </a:endParaRPr>
          </a:p>
          <a:p>
            <a:r>
              <a:rPr lang="en-US" sz="2000" b="1" dirty="0">
                <a:latin typeface="Comic Sans MS" pitchFamily="66" charset="0"/>
              </a:rPr>
              <a:t>1.</a:t>
            </a:r>
            <a:r>
              <a:rPr lang="en-US" sz="2000" dirty="0">
                <a:latin typeface="Comic Sans MS" pitchFamily="66" charset="0"/>
              </a:rPr>
              <a:t> They live in a very small flat because they have________ money.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2.</a:t>
            </a:r>
            <a:r>
              <a:rPr lang="en-US" sz="2000" dirty="0">
                <a:latin typeface="Comic Sans MS" pitchFamily="66" charset="0"/>
              </a:rPr>
              <a:t> I really need to see him. I've got________ questions to ask him.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3.</a:t>
            </a:r>
            <a:r>
              <a:rPr lang="en-US" sz="2000" dirty="0">
                <a:latin typeface="Comic Sans MS" pitchFamily="66" charset="0"/>
              </a:rPr>
              <a:t> Could we have_________ champagne, please ?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4.</a:t>
            </a:r>
            <a:r>
              <a:rPr lang="en-US" sz="2000" dirty="0">
                <a:latin typeface="Comic Sans MS" pitchFamily="66" charset="0"/>
              </a:rPr>
              <a:t>- 'Were you surprised ?' -'____________.'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5.</a:t>
            </a:r>
            <a:r>
              <a:rPr lang="en-US" sz="2000" dirty="0">
                <a:latin typeface="Comic Sans MS" pitchFamily="66" charset="0"/>
              </a:rPr>
              <a:t> They've already been to Spain_________ times.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6.</a:t>
            </a:r>
            <a:r>
              <a:rPr lang="en-US" sz="2000" dirty="0">
                <a:latin typeface="Comic Sans MS" pitchFamily="66" charset="0"/>
              </a:rPr>
              <a:t> These plants require______ water and it's very handy.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7</a:t>
            </a:r>
            <a:r>
              <a:rPr lang="en-US" sz="2000" dirty="0">
                <a:latin typeface="Comic Sans MS" pitchFamily="66" charset="0"/>
              </a:rPr>
              <a:t>. At home, the kitchen was a pleasant place. There were always__________ flowers in a vase.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8.</a:t>
            </a:r>
            <a:r>
              <a:rPr lang="en-US" sz="2000" dirty="0">
                <a:latin typeface="Comic Sans MS" pitchFamily="66" charset="0"/>
              </a:rPr>
              <a:t> -'How's your father ? -'________  better, thanks.'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9.</a:t>
            </a:r>
            <a:r>
              <a:rPr lang="en-US" sz="2000" dirty="0">
                <a:latin typeface="Comic Sans MS" pitchFamily="66" charset="0"/>
              </a:rPr>
              <a:t> 'Sandra is fluent in Italian, French and Spanish.' 'It's quite rare,_________ people can speak several foreign languages.'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b="1" dirty="0">
                <a:latin typeface="Comic Sans MS" pitchFamily="66" charset="0"/>
              </a:rPr>
              <a:t>10.</a:t>
            </a:r>
            <a:r>
              <a:rPr lang="en-US" sz="2000" dirty="0">
                <a:latin typeface="Comic Sans MS" pitchFamily="66" charset="0"/>
              </a:rPr>
              <a:t> This boy isn't very popular at school. He's got very_________ friends.</a:t>
            </a:r>
            <a:endParaRPr lang="ru-RU" sz="2000" dirty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9" y="285728"/>
            <a:ext cx="8215370" cy="52937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Comic Sans MS" pitchFamily="66" charset="0"/>
                <a:cs typeface="Times New Roman" pitchFamily="18" charset="0"/>
              </a:rPr>
              <a:t>Put in </a:t>
            </a:r>
            <a:r>
              <a:rPr lang="en-US" sz="2000" b="1" i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SOME</a:t>
            </a:r>
            <a:r>
              <a:rPr lang="en-US" sz="2000" b="1" i="1" dirty="0" smtClean="0">
                <a:latin typeface="Comic Sans MS" pitchFamily="66" charset="0"/>
                <a:cs typeface="Times New Roman" pitchFamily="18" charset="0"/>
              </a:rPr>
              <a:t> or </a:t>
            </a:r>
            <a:r>
              <a:rPr lang="en-US" sz="2000" b="1" i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ANY</a:t>
            </a:r>
            <a:r>
              <a:rPr lang="en-US" sz="2000" b="1" i="1" dirty="0" smtClean="0"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endParaRPr lang="en-US" sz="2000" b="1" i="1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1.  Before we leave, I have to get……….. money and my cigarettes. Wait a moment.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2…………. people think they have the right to a job without having to work!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3. I don't have………… children yet, but we want to have two or three eventually.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4. I’d like………..coke, please.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5. Are there……………… Italian restaurants in your part of town?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6. We saw………………… beautiful scenery when we went to Austria.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7. Would you like…………….. wine with your meal, sir?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8. Yes, I would. But don’t bring me…………………. red wine, only  white.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9. Do you want………………… help with that biology assignment you have to do?</a:t>
            </a:r>
          </a:p>
          <a:p>
            <a:r>
              <a:rPr lang="en-US" sz="2000" dirty="0" smtClean="0">
                <a:latin typeface="Comic Sans MS" pitchFamily="66" charset="0"/>
                <a:cs typeface="Times New Roman" pitchFamily="18" charset="0"/>
              </a:rPr>
              <a:t>10. This was an easy exercise and I didn't make………………. mistakes!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000628" y="6000768"/>
            <a:ext cx="2337499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TOTAL: 50 points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230</Words>
  <Application>Microsoft Office PowerPoint</Application>
  <PresentationFormat>Экран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Tatik</dc:creator>
  <cp:lastModifiedBy>Tatik</cp:lastModifiedBy>
  <cp:revision>3</cp:revision>
  <dcterms:created xsi:type="dcterms:W3CDTF">2013-12-15T16:59:53Z</dcterms:created>
  <dcterms:modified xsi:type="dcterms:W3CDTF">2013-12-15T17:28:12Z</dcterms:modified>
</cp:coreProperties>
</file>