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2" r:id="rId3"/>
    <p:sldId id="256" r:id="rId4"/>
    <p:sldId id="258" r:id="rId5"/>
    <p:sldId id="260" r:id="rId6"/>
    <p:sldId id="259" r:id="rId7"/>
    <p:sldId id="261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31FD-6B1A-45FA-9414-5ED5A59CF228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B7E59D-F019-476D-B9F2-06B888EA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31FD-6B1A-45FA-9414-5ED5A59CF228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7E59D-F019-476D-B9F2-06B888EA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31FD-6B1A-45FA-9414-5ED5A59CF228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7E59D-F019-476D-B9F2-06B888EA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31FD-6B1A-45FA-9414-5ED5A59CF228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B7E59D-F019-476D-B9F2-06B888EA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31FD-6B1A-45FA-9414-5ED5A59CF228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7E59D-F019-476D-B9F2-06B888EAB9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31FD-6B1A-45FA-9414-5ED5A59CF228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7E59D-F019-476D-B9F2-06B888EA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31FD-6B1A-45FA-9414-5ED5A59CF228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AB7E59D-F019-476D-B9F2-06B888EAB9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31FD-6B1A-45FA-9414-5ED5A59CF228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7E59D-F019-476D-B9F2-06B888EA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31FD-6B1A-45FA-9414-5ED5A59CF228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7E59D-F019-476D-B9F2-06B888EA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31FD-6B1A-45FA-9414-5ED5A59CF228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7E59D-F019-476D-B9F2-06B888EA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31FD-6B1A-45FA-9414-5ED5A59CF228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7E59D-F019-476D-B9F2-06B888EAB9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D9F31FD-6B1A-45FA-9414-5ED5A59CF228}" type="datetimeFigureOut">
              <a:rPr lang="ru-RU" smtClean="0"/>
              <a:pPr/>
              <a:t>17.05.2015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AB7E59D-F019-476D-B9F2-06B888EAB9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458200" cy="122237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8000" b="1" cap="none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WORD FORMATION</a:t>
            </a:r>
            <a:br>
              <a:rPr lang="en-US" sz="8000" b="1" cap="none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US" sz="5400" cap="none" dirty="0" smtClean="0">
                <a:ln w="11430">
                  <a:solidFill>
                    <a:srgbClr val="C0000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PREFIXES</a:t>
            </a:r>
            <a:endParaRPr lang="ru-RU" sz="5400" b="1" cap="none" dirty="0">
              <a:ln w="11430">
                <a:solidFill>
                  <a:srgbClr val="C0000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64096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Negative prefixes:</a:t>
            </a:r>
            <a:endParaRPr lang="ru-RU" sz="5400" b="1" cap="none" dirty="0">
              <a:ln w="11430">
                <a:solidFill>
                  <a:schemeClr val="accent1">
                    <a:lumMod val="50000"/>
                  </a:schemeClr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6600" dirty="0" err="1" smtClean="0">
                <a:solidFill>
                  <a:srgbClr val="C00000"/>
                </a:solidFill>
              </a:rPr>
              <a:t>il</a:t>
            </a:r>
            <a:r>
              <a:rPr lang="en-US" sz="6600" dirty="0" smtClean="0">
                <a:solidFill>
                  <a:srgbClr val="C00000"/>
                </a:solidFill>
              </a:rPr>
              <a:t>-                             </a:t>
            </a:r>
            <a:r>
              <a:rPr lang="en-US" sz="6600" dirty="0" err="1" smtClean="0">
                <a:solidFill>
                  <a:srgbClr val="C00000"/>
                </a:solidFill>
              </a:rPr>
              <a:t>mis</a:t>
            </a:r>
            <a:r>
              <a:rPr lang="en-US" sz="6600" dirty="0" smtClean="0">
                <a:solidFill>
                  <a:srgbClr val="C00000"/>
                </a:solidFill>
              </a:rPr>
              <a:t>-</a:t>
            </a:r>
          </a:p>
          <a:p>
            <a:pPr>
              <a:buNone/>
            </a:pPr>
            <a:r>
              <a:rPr lang="en-US" sz="6600" dirty="0" smtClean="0">
                <a:solidFill>
                  <a:srgbClr val="C00000"/>
                </a:solidFill>
              </a:rPr>
              <a:t>     in-                     </a:t>
            </a:r>
            <a:r>
              <a:rPr lang="en-US" sz="6600" dirty="0" err="1" smtClean="0">
                <a:solidFill>
                  <a:srgbClr val="C00000"/>
                </a:solidFill>
              </a:rPr>
              <a:t>dis</a:t>
            </a:r>
            <a:r>
              <a:rPr lang="en-US" sz="6600" dirty="0" smtClean="0">
                <a:solidFill>
                  <a:srgbClr val="C00000"/>
                </a:solidFill>
              </a:rPr>
              <a:t>-  </a:t>
            </a:r>
          </a:p>
          <a:p>
            <a:pPr>
              <a:buNone/>
            </a:pPr>
            <a:r>
              <a:rPr lang="en-US" sz="6600" dirty="0" smtClean="0">
                <a:solidFill>
                  <a:srgbClr val="C00000"/>
                </a:solidFill>
              </a:rPr>
              <a:t>            </a:t>
            </a:r>
            <a:r>
              <a:rPr lang="en-US" sz="6600" dirty="0" err="1" smtClean="0">
                <a:solidFill>
                  <a:srgbClr val="C00000"/>
                </a:solidFill>
              </a:rPr>
              <a:t>im</a:t>
            </a:r>
            <a:r>
              <a:rPr lang="en-US" sz="6600" dirty="0" smtClean="0">
                <a:solidFill>
                  <a:srgbClr val="C00000"/>
                </a:solidFill>
              </a:rPr>
              <a:t>-      </a:t>
            </a:r>
            <a:r>
              <a:rPr lang="en-US" sz="6600" dirty="0" err="1" smtClean="0">
                <a:solidFill>
                  <a:srgbClr val="C00000"/>
                </a:solidFill>
              </a:rPr>
              <a:t>ir</a:t>
            </a:r>
            <a:r>
              <a:rPr lang="en-US" sz="6600" dirty="0" smtClean="0">
                <a:solidFill>
                  <a:srgbClr val="C00000"/>
                </a:solidFill>
              </a:rPr>
              <a:t>-</a:t>
            </a:r>
            <a:endParaRPr lang="ru-RU" sz="6600" dirty="0">
              <a:solidFill>
                <a:srgbClr val="C00000"/>
              </a:solidFill>
            </a:endParaRPr>
          </a:p>
        </p:txBody>
      </p:sp>
      <p:pic>
        <p:nvPicPr>
          <p:cNvPr id="6" name="Рисунок 5" descr="corky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1988840"/>
            <a:ext cx="1673425" cy="1584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260648"/>
            <a:ext cx="8686800" cy="720080"/>
          </a:xfrm>
          <a:effectLst/>
        </p:spPr>
        <p:txBody>
          <a:bodyPr>
            <a:noAutofit/>
          </a:bodyPr>
          <a:lstStyle/>
          <a:p>
            <a:r>
              <a:rPr lang="en-US" sz="2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Form the words with the help of the prefixes</a:t>
            </a:r>
            <a:br>
              <a:rPr lang="en-US" sz="2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2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</a:t>
            </a:r>
            <a:r>
              <a:rPr lang="en-US" sz="2400" b="1" cap="none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il</a:t>
            </a:r>
            <a:r>
              <a:rPr lang="en-US" sz="2400" b="1" cap="none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-, </a:t>
            </a:r>
            <a:r>
              <a:rPr lang="en-US" sz="2400" b="1" cap="none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</a:t>
            </a:r>
            <a:r>
              <a:rPr lang="en-US" sz="2400" b="1" cap="none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-, in-, </a:t>
            </a:r>
            <a:r>
              <a:rPr lang="en-US" sz="2400" b="1" cap="none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dis</a:t>
            </a:r>
            <a:r>
              <a:rPr lang="en-US" sz="2400" b="1" cap="none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-, </a:t>
            </a:r>
            <a:r>
              <a:rPr lang="en-US" sz="2400" b="1" cap="none" dirty="0" err="1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ir</a:t>
            </a:r>
            <a:r>
              <a:rPr lang="en-US" sz="2400" b="1" cap="none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-, miss-</a:t>
            </a:r>
            <a:endParaRPr lang="ru-RU" sz="2400" b="1" cap="none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04800" y="1268760"/>
            <a:ext cx="4191000" cy="505584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Responsible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Parity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Understand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Mortal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Regular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Order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Legal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Dependence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Appear 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343400" cy="505584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</a:rPr>
              <a:t>ir</a:t>
            </a:r>
            <a:r>
              <a:rPr lang="en-US" sz="3200" dirty="0" smtClean="0"/>
              <a:t>responsible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</a:rPr>
              <a:t>im</a:t>
            </a:r>
            <a:r>
              <a:rPr lang="en-US" sz="3200" dirty="0" smtClean="0"/>
              <a:t>parity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</a:rPr>
              <a:t>mis</a:t>
            </a:r>
            <a:r>
              <a:rPr lang="en-US" sz="3200" dirty="0" smtClean="0"/>
              <a:t>understand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</a:rPr>
              <a:t>im</a:t>
            </a:r>
            <a:r>
              <a:rPr lang="en-US" sz="3200" dirty="0" smtClean="0"/>
              <a:t>mortal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</a:rPr>
              <a:t>ir</a:t>
            </a:r>
            <a:r>
              <a:rPr lang="en-US" sz="3200" dirty="0" smtClean="0"/>
              <a:t>regular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</a:rPr>
              <a:t>dis</a:t>
            </a:r>
            <a:r>
              <a:rPr lang="en-US" sz="3200" dirty="0" smtClean="0"/>
              <a:t>order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</a:rPr>
              <a:t>il</a:t>
            </a:r>
            <a:r>
              <a:rPr lang="en-US" sz="3200" dirty="0" smtClean="0"/>
              <a:t>legal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</a:rPr>
              <a:t>in</a:t>
            </a:r>
            <a:r>
              <a:rPr lang="en-US" sz="3200" dirty="0" smtClean="0"/>
              <a:t>dependence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C00000"/>
                </a:solidFill>
              </a:rPr>
              <a:t>dis</a:t>
            </a:r>
            <a:r>
              <a:rPr lang="en-US" sz="3200" dirty="0" smtClean="0"/>
              <a:t>appear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cap="none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Complete the chart.</a:t>
            </a:r>
            <a:endParaRPr lang="ru-RU" b="1" cap="none" dirty="0">
              <a:ln w="11430">
                <a:solidFill>
                  <a:schemeClr val="accent1">
                    <a:lumMod val="50000"/>
                  </a:schemeClr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99594" y="1628799"/>
          <a:ext cx="7776860" cy="468357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77786"/>
                <a:gridCol w="833179"/>
                <a:gridCol w="833179"/>
                <a:gridCol w="833179"/>
                <a:gridCol w="833179"/>
                <a:gridCol w="833179"/>
                <a:gridCol w="833179"/>
              </a:tblGrid>
              <a:tr h="56520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BASE</a:t>
                      </a:r>
                      <a:r>
                        <a:rPr lang="en-US" baseline="0" dirty="0" smtClean="0"/>
                        <a:t> WORD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il</a:t>
                      </a:r>
                      <a:r>
                        <a:rPr lang="en-US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im</a:t>
                      </a:r>
                      <a:r>
                        <a:rPr lang="en-US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ir</a:t>
                      </a:r>
                      <a:r>
                        <a:rPr lang="en-US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dis</a:t>
                      </a:r>
                      <a:r>
                        <a:rPr lang="en-US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mis</a:t>
                      </a:r>
                      <a:r>
                        <a:rPr lang="en-US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</a:tr>
              <a:tr h="533954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 polite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33954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 literate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33954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3. relevant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33954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4. honest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33954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5. respective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43649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6. understand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33954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7. definite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cap="none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Check your answers.</a:t>
            </a:r>
            <a:endParaRPr lang="ru-RU" b="1" cap="none" dirty="0">
              <a:ln w="11430">
                <a:solidFill>
                  <a:schemeClr val="accent1">
                    <a:lumMod val="50000"/>
                  </a:schemeClr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99594" y="1628799"/>
          <a:ext cx="7416820" cy="48275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649184"/>
                <a:gridCol w="794606"/>
                <a:gridCol w="794606"/>
                <a:gridCol w="794606"/>
                <a:gridCol w="794606"/>
                <a:gridCol w="794606"/>
                <a:gridCol w="794606"/>
              </a:tblGrid>
              <a:tr h="5859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BASE</a:t>
                      </a:r>
                      <a:r>
                        <a:rPr lang="en-US" baseline="0" dirty="0" smtClean="0"/>
                        <a:t> WORD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il</a:t>
                      </a:r>
                      <a:r>
                        <a:rPr lang="en-US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im</a:t>
                      </a:r>
                      <a:r>
                        <a:rPr lang="en-US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in-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ir</a:t>
                      </a:r>
                      <a:r>
                        <a:rPr lang="en-US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dis</a:t>
                      </a:r>
                      <a:r>
                        <a:rPr lang="en-US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mis</a:t>
                      </a:r>
                      <a:r>
                        <a:rPr lang="en-US" sz="2000" dirty="0" smtClean="0"/>
                        <a:t>-</a:t>
                      </a:r>
                      <a:endParaRPr lang="ru-RU" sz="2000" dirty="0"/>
                    </a:p>
                  </a:txBody>
                  <a:tcPr/>
                </a:tc>
              </a:tr>
              <a:tr h="522124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 polite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>
                          <a:solidFill>
                            <a:srgbClr val="C00000"/>
                          </a:solidFill>
                        </a:rPr>
                        <a:t>+</a:t>
                      </a:r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22124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 literate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>
                          <a:solidFill>
                            <a:srgbClr val="C00000"/>
                          </a:solidFill>
                        </a:rPr>
                        <a:t>+</a:t>
                      </a:r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22124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3. relevant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>
                          <a:solidFill>
                            <a:srgbClr val="C00000"/>
                          </a:solidFill>
                        </a:rPr>
                        <a:t>+</a:t>
                      </a:r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22124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4. honest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>
                          <a:solidFill>
                            <a:srgbClr val="C00000"/>
                          </a:solidFill>
                        </a:rPr>
                        <a:t>+</a:t>
                      </a:r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22124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5. respective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>
                          <a:solidFill>
                            <a:srgbClr val="C00000"/>
                          </a:solidFill>
                        </a:rPr>
                        <a:t>+</a:t>
                      </a:r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6690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6. understand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>
                          <a:solidFill>
                            <a:srgbClr val="C00000"/>
                          </a:solidFill>
                        </a:rPr>
                        <a:t>+</a:t>
                      </a:r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22124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7. definite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>
                          <a:solidFill>
                            <a:srgbClr val="C00000"/>
                          </a:solidFill>
                        </a:rPr>
                        <a:t>+</a:t>
                      </a:r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aseline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8012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2800" b="1" cap="none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Identify the words which need prefixes and add them.</a:t>
            </a:r>
            <a:endParaRPr lang="ru-RU" sz="2800" b="1" cap="none" dirty="0">
              <a:ln w="11430">
                <a:solidFill>
                  <a:schemeClr val="accent1">
                    <a:lumMod val="50000"/>
                  </a:schemeClr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2800" dirty="0" smtClean="0"/>
              <a:t>Santa Claus was usually accompanied by Black Peter, an elf, who punished _____obedient children.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She is rather ____trustful person to stranger.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It was ____rational to react in this manner.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It is ___legal to drive while intoxicated.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It was ___modest of them to say that.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It would be ___accurate to say that she has been dismissed.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You were ___</a:t>
            </a:r>
            <a:r>
              <a:rPr lang="en-US" sz="2800" dirty="0" err="1" smtClean="0"/>
              <a:t>attantive</a:t>
            </a:r>
            <a:r>
              <a:rPr lang="en-US" sz="2800" dirty="0" smtClean="0"/>
              <a:t> at the lecture.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8012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2800" b="1" cap="none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Check your answers</a:t>
            </a:r>
            <a:endParaRPr lang="ru-RU" sz="2800" b="1" cap="none" dirty="0">
              <a:ln w="11430">
                <a:solidFill>
                  <a:schemeClr val="accent1">
                    <a:lumMod val="50000"/>
                  </a:schemeClr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Santa Claus was usually accompanied by Black Peter, an elf, who punished </a:t>
            </a:r>
            <a:r>
              <a:rPr lang="en-US" sz="2800" b="1" i="1" u="sng" dirty="0" smtClean="0">
                <a:solidFill>
                  <a:srgbClr val="C00000"/>
                </a:solidFill>
              </a:rPr>
              <a:t>dis</a:t>
            </a:r>
            <a:r>
              <a:rPr lang="en-US" sz="2800" b="1" i="1" u="sng" dirty="0" smtClean="0"/>
              <a:t>obedient</a:t>
            </a:r>
            <a:r>
              <a:rPr lang="en-US" sz="2800" i="1" u="sng" dirty="0" smtClean="0"/>
              <a:t> </a:t>
            </a:r>
            <a:r>
              <a:rPr lang="en-US" sz="2800" dirty="0" smtClean="0"/>
              <a:t>children.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She is rather </a:t>
            </a:r>
            <a:r>
              <a:rPr lang="en-US" sz="2800" b="1" i="1" u="sng" dirty="0" smtClean="0">
                <a:solidFill>
                  <a:srgbClr val="C00000"/>
                </a:solidFill>
              </a:rPr>
              <a:t>dis</a:t>
            </a:r>
            <a:r>
              <a:rPr lang="en-US" sz="2800" b="1" i="1" u="sng" dirty="0" smtClean="0"/>
              <a:t>trustful</a:t>
            </a:r>
            <a:r>
              <a:rPr lang="en-US" sz="2800" dirty="0" smtClean="0"/>
              <a:t> person to stranger.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It was </a:t>
            </a:r>
            <a:r>
              <a:rPr lang="en-US" sz="2800" b="1" i="1" u="sng" dirty="0" smtClean="0">
                <a:solidFill>
                  <a:srgbClr val="C00000"/>
                </a:solidFill>
              </a:rPr>
              <a:t>ir</a:t>
            </a:r>
            <a:r>
              <a:rPr lang="en-US" sz="2800" b="1" i="1" u="sng" dirty="0" smtClean="0"/>
              <a:t>rational</a:t>
            </a:r>
            <a:r>
              <a:rPr lang="en-US" sz="2800" dirty="0" smtClean="0"/>
              <a:t> to react in this manner.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It is </a:t>
            </a:r>
            <a:r>
              <a:rPr lang="en-US" sz="2800" b="1" i="1" u="sng" dirty="0" smtClean="0">
                <a:solidFill>
                  <a:srgbClr val="C00000"/>
                </a:solidFill>
              </a:rPr>
              <a:t>il</a:t>
            </a:r>
            <a:r>
              <a:rPr lang="en-US" sz="2800" b="1" i="1" u="sng" dirty="0" smtClean="0"/>
              <a:t>legal</a:t>
            </a:r>
            <a:r>
              <a:rPr lang="en-US" sz="2800" dirty="0" smtClean="0"/>
              <a:t> to drive while intoxicated.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It was </a:t>
            </a:r>
            <a:r>
              <a:rPr lang="en-US" sz="2800" b="1" i="1" u="sng" dirty="0" smtClean="0">
                <a:solidFill>
                  <a:srgbClr val="C00000"/>
                </a:solidFill>
              </a:rPr>
              <a:t>im</a:t>
            </a:r>
            <a:r>
              <a:rPr lang="en-US" sz="2800" b="1" i="1" u="sng" dirty="0" smtClean="0"/>
              <a:t>modest</a:t>
            </a:r>
            <a:r>
              <a:rPr lang="en-US" sz="2800" b="1" i="1" dirty="0" smtClean="0"/>
              <a:t> </a:t>
            </a:r>
            <a:r>
              <a:rPr lang="en-US" sz="2800" dirty="0" smtClean="0"/>
              <a:t>of them to say that.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It would be </a:t>
            </a:r>
            <a:r>
              <a:rPr lang="en-US" sz="2800" b="1" i="1" u="sng" dirty="0" smtClean="0">
                <a:solidFill>
                  <a:srgbClr val="C00000"/>
                </a:solidFill>
              </a:rPr>
              <a:t>in</a:t>
            </a:r>
            <a:r>
              <a:rPr lang="en-US" sz="2800" b="1" i="1" u="sng" dirty="0" smtClean="0"/>
              <a:t>accurate</a:t>
            </a:r>
            <a:r>
              <a:rPr lang="en-US" sz="2800" u="sng" dirty="0" smtClean="0"/>
              <a:t> </a:t>
            </a:r>
            <a:r>
              <a:rPr lang="en-US" sz="2800" dirty="0" smtClean="0"/>
              <a:t>to say that she has been dismissed.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You were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i</a:t>
            </a:r>
            <a:r>
              <a:rPr lang="en-US" sz="2800" b="1" i="1" u="sng" dirty="0" err="1" smtClean="0">
                <a:solidFill>
                  <a:srgbClr val="C00000"/>
                </a:solidFill>
              </a:rPr>
              <a:t>n</a:t>
            </a:r>
            <a:r>
              <a:rPr lang="en-US" sz="2800" b="1" i="1" u="sng" dirty="0" err="1" smtClean="0"/>
              <a:t>attantive</a:t>
            </a:r>
            <a:r>
              <a:rPr lang="en-US" sz="2800" dirty="0" smtClean="0"/>
              <a:t> at the lecture.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cap="none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3"/>
                </a:solidFill>
                <a:effectLst/>
              </a:rPr>
              <a:t>Your home task :</a:t>
            </a:r>
            <a:endParaRPr lang="ru-RU" b="1" cap="none" dirty="0">
              <a:ln>
                <a:solidFill>
                  <a:schemeClr val="accent3">
                    <a:lumMod val="75000"/>
                  </a:schemeClr>
                </a:solidFill>
              </a:ln>
              <a:solidFill>
                <a:schemeClr val="accent3"/>
              </a:solidFill>
              <a:effectLst/>
            </a:endParaRPr>
          </a:p>
        </p:txBody>
      </p:sp>
      <p:pic>
        <p:nvPicPr>
          <p:cNvPr id="4" name="Рисунок 3" descr="dA_Id_by_HooligansOn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3356992"/>
            <a:ext cx="2036639" cy="2979607"/>
          </a:xfrm>
          <a:prstGeom prst="cloud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Write the composition “What a naughty child!”</a:t>
            </a:r>
          </a:p>
          <a:p>
            <a:pPr algn="just">
              <a:buNone/>
            </a:pPr>
            <a:r>
              <a:rPr lang="en-US" dirty="0" smtClean="0"/>
              <a:t>       </a:t>
            </a:r>
            <a:r>
              <a:rPr lang="en-US" sz="2400" dirty="0" smtClean="0"/>
              <a:t>Imagine that you are a primary school teacher. One of your pupils is very undisciplined. You have a talk with his/her parents. Say some words about this child.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>
          <a:xfrm>
            <a:off x="683568" y="5085184"/>
            <a:ext cx="7296150" cy="993775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9600" cap="none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Well done!!!</a:t>
            </a:r>
            <a:endParaRPr lang="ru-RU" sz="9600" cap="none" dirty="0">
              <a:ln w="11430">
                <a:solidFill>
                  <a:schemeClr val="accent1">
                    <a:lumMod val="50000"/>
                  </a:schemeClr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0" name="Содержимое 9" descr="photos0-800x600.jpe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rcRect b="16164"/>
          <a:stretch>
            <a:fillRect/>
          </a:stretch>
        </p:blipFill>
        <p:spPr>
          <a:xfrm>
            <a:off x="2915816" y="476672"/>
            <a:ext cx="5340350" cy="3816350"/>
          </a:xfrm>
          <a:prstGeom prst="cloudCallou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143</TotalTime>
  <Words>322</Words>
  <Application>Microsoft Office PowerPoint</Application>
  <PresentationFormat>Экран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WORD FORMATION PREFIXES</vt:lpstr>
      <vt:lpstr>Negative prefixes:</vt:lpstr>
      <vt:lpstr>Form the words with the help of the prefixes                                  il-, im-, in-, dis-, ir-, miss-</vt:lpstr>
      <vt:lpstr>Complete the chart.</vt:lpstr>
      <vt:lpstr>Check your answers.</vt:lpstr>
      <vt:lpstr>Identify the words which need prefixes and add them.</vt:lpstr>
      <vt:lpstr>Check your answers</vt:lpstr>
      <vt:lpstr>Your home task :</vt:lpstr>
      <vt:lpstr>Well done!!!</vt:lpstr>
    </vt:vector>
  </TitlesOfParts>
  <Company>WORKGROUP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UserXP</dc:creator>
  <cp:lastModifiedBy>Tatik</cp:lastModifiedBy>
  <cp:revision>17</cp:revision>
  <dcterms:created xsi:type="dcterms:W3CDTF">2011-12-05T19:52:15Z</dcterms:created>
  <dcterms:modified xsi:type="dcterms:W3CDTF">2015-05-17T09:10:14Z</dcterms:modified>
</cp:coreProperties>
</file>