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56" r:id="rId4"/>
    <p:sldId id="258" r:id="rId5"/>
    <p:sldId id="260" r:id="rId6"/>
    <p:sldId id="259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9F31FD-6B1A-45FA-9414-5ED5A59CF228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B7E59D-F019-476D-B9F2-06B888EAB9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12223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WORD FORMATION</a:t>
            </a:r>
            <a:br>
              <a:rPr lang="en-US" sz="80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400" cap="none" dirty="0" smtClean="0">
                <a:ln w="11430">
                  <a:solidFill>
                    <a:srgbClr val="C0000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PREFIXES</a:t>
            </a:r>
            <a:endParaRPr lang="ru-RU" sz="5400" b="1" cap="none" dirty="0">
              <a:ln w="11430">
                <a:solidFill>
                  <a:srgbClr val="C0000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 prefixes:</a:t>
            </a:r>
            <a:endParaRPr lang="ru-RU" sz="54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err="1" smtClean="0">
                <a:solidFill>
                  <a:srgbClr val="C00000"/>
                </a:solidFill>
              </a:rPr>
              <a:t>il</a:t>
            </a:r>
            <a:r>
              <a:rPr lang="en-US" sz="6600" dirty="0" smtClean="0">
                <a:solidFill>
                  <a:srgbClr val="C00000"/>
                </a:solidFill>
              </a:rPr>
              <a:t>-                             </a:t>
            </a:r>
            <a:r>
              <a:rPr lang="en-US" sz="6600" dirty="0" err="1" smtClean="0">
                <a:solidFill>
                  <a:srgbClr val="C00000"/>
                </a:solidFill>
              </a:rPr>
              <a:t>mis</a:t>
            </a:r>
            <a:r>
              <a:rPr lang="en-US" sz="6600" dirty="0" smtClean="0">
                <a:solidFill>
                  <a:srgbClr val="C00000"/>
                </a:solidFill>
              </a:rPr>
              <a:t>-</a:t>
            </a:r>
          </a:p>
          <a:p>
            <a:pPr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     in-                     </a:t>
            </a:r>
            <a:r>
              <a:rPr lang="en-US" sz="6600" dirty="0" err="1" smtClean="0">
                <a:solidFill>
                  <a:srgbClr val="C00000"/>
                </a:solidFill>
              </a:rPr>
              <a:t>dis</a:t>
            </a:r>
            <a:r>
              <a:rPr lang="en-US" sz="6600" dirty="0" smtClean="0">
                <a:solidFill>
                  <a:srgbClr val="C00000"/>
                </a:solidFill>
              </a:rPr>
              <a:t>-  </a:t>
            </a:r>
          </a:p>
          <a:p>
            <a:pPr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            </a:t>
            </a:r>
            <a:r>
              <a:rPr lang="en-US" sz="6600" dirty="0" err="1" smtClean="0">
                <a:solidFill>
                  <a:srgbClr val="C00000"/>
                </a:solidFill>
              </a:rPr>
              <a:t>im</a:t>
            </a:r>
            <a:r>
              <a:rPr lang="en-US" sz="6600" dirty="0" smtClean="0">
                <a:solidFill>
                  <a:srgbClr val="C00000"/>
                </a:solidFill>
              </a:rPr>
              <a:t>-      </a:t>
            </a:r>
            <a:r>
              <a:rPr lang="en-US" sz="6600" dirty="0" err="1" smtClean="0">
                <a:solidFill>
                  <a:srgbClr val="C00000"/>
                </a:solidFill>
              </a:rPr>
              <a:t>ir</a:t>
            </a:r>
            <a:r>
              <a:rPr lang="en-US" sz="6600" dirty="0" smtClean="0">
                <a:solidFill>
                  <a:srgbClr val="C00000"/>
                </a:solidFill>
              </a:rPr>
              <a:t>-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cork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988840"/>
            <a:ext cx="167342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720080"/>
          </a:xfrm>
          <a:effectLst/>
        </p:spPr>
        <p:txBody>
          <a:bodyPr>
            <a:noAutofit/>
          </a:bodyPr>
          <a:lstStyle/>
          <a:p>
            <a: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 the words with the help of the prefixes</a:t>
            </a:r>
            <a:b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in-,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</a:t>
            </a:r>
            <a:r>
              <a:rPr lang="en-US" sz="2400" b="1" cap="none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ir</a:t>
            </a:r>
            <a:r>
              <a:rPr lang="en-US" sz="24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-, miss-</a:t>
            </a:r>
            <a:endParaRPr lang="ru-RU" sz="2400" b="1" cap="none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0558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Responsible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Parity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Understand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Mortal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Regular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Order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Legal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Dependence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Appear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343400" cy="50558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ir</a:t>
            </a:r>
            <a:r>
              <a:rPr lang="en-US" sz="3200" dirty="0" smtClean="0"/>
              <a:t>responsible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im</a:t>
            </a:r>
            <a:r>
              <a:rPr lang="en-US" sz="3200" dirty="0" smtClean="0"/>
              <a:t>parity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mis</a:t>
            </a:r>
            <a:r>
              <a:rPr lang="en-US" sz="3200" dirty="0" smtClean="0"/>
              <a:t>understand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im</a:t>
            </a:r>
            <a:r>
              <a:rPr lang="en-US" sz="3200" dirty="0" smtClean="0"/>
              <a:t>mortal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ir</a:t>
            </a:r>
            <a:r>
              <a:rPr lang="en-US" sz="3200" dirty="0" smtClean="0"/>
              <a:t>regular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dis</a:t>
            </a:r>
            <a:r>
              <a:rPr lang="en-US" sz="3200" dirty="0" smtClean="0"/>
              <a:t>order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il</a:t>
            </a:r>
            <a:r>
              <a:rPr lang="en-US" sz="3200" dirty="0" smtClean="0"/>
              <a:t>legal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in</a:t>
            </a:r>
            <a:r>
              <a:rPr lang="en-US" sz="3200" dirty="0" smtClean="0"/>
              <a:t>dependence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</a:rPr>
              <a:t>dis</a:t>
            </a:r>
            <a:r>
              <a:rPr lang="en-US" sz="3200" dirty="0" smtClean="0"/>
              <a:t>appear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Complete the chart.</a:t>
            </a:r>
            <a:endParaRPr lang="ru-RU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4" y="1628799"/>
          <a:ext cx="7776860" cy="46835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7786"/>
                <a:gridCol w="833179"/>
                <a:gridCol w="833179"/>
                <a:gridCol w="833179"/>
                <a:gridCol w="833179"/>
                <a:gridCol w="833179"/>
                <a:gridCol w="833179"/>
              </a:tblGrid>
              <a:tr h="5652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WORD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polite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literate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relevant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honest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respective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364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understand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39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definite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Check your answers.</a:t>
            </a:r>
            <a:endParaRPr lang="ru-RU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4" y="1628799"/>
          <a:ext cx="7416820" cy="48275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49184"/>
                <a:gridCol w="794606"/>
                <a:gridCol w="794606"/>
                <a:gridCol w="794606"/>
                <a:gridCol w="794606"/>
                <a:gridCol w="794606"/>
                <a:gridCol w="794606"/>
              </a:tblGrid>
              <a:tr h="585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WORD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il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im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ir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mis</a:t>
                      </a:r>
                      <a:r>
                        <a:rPr lang="en-US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polite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literate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relevant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honest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respective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69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understand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221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definite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801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 the words which need prefixes and add them.</a:t>
            </a:r>
            <a:endParaRPr lang="ru-RU" sz="28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Santa Claus was usually accompanied by Black Peter, an elf, who punished _____obedient children.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She is rather ____trustful person to stranger.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____rational to react in this manner.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is ___legal to drive while intoxicated.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___modest of them to say that.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would be ___accurate to say that she has been dismissed.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were ___</a:t>
            </a:r>
            <a:r>
              <a:rPr lang="en-US" sz="2800" dirty="0" err="1" smtClean="0"/>
              <a:t>attantive</a:t>
            </a:r>
            <a:r>
              <a:rPr lang="en-US" sz="2800" dirty="0" smtClean="0"/>
              <a:t> at the lecture.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8012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Check your answers</a:t>
            </a:r>
            <a:endParaRPr lang="ru-RU" sz="2800" b="1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Santa Claus was usually accompanied by Black Peter, an elf, who punished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dis</a:t>
            </a:r>
            <a:r>
              <a:rPr lang="en-US" sz="2800" b="1" i="1" u="sng" dirty="0" smtClean="0"/>
              <a:t>obedient</a:t>
            </a:r>
            <a:r>
              <a:rPr lang="en-US" sz="2800" i="1" u="sng" dirty="0" smtClean="0"/>
              <a:t> </a:t>
            </a:r>
            <a:r>
              <a:rPr lang="en-US" sz="2800" dirty="0" smtClean="0"/>
              <a:t>children.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She is rather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dis</a:t>
            </a:r>
            <a:r>
              <a:rPr lang="en-US" sz="2800" b="1" i="1" u="sng" dirty="0" smtClean="0"/>
              <a:t>trustful</a:t>
            </a:r>
            <a:r>
              <a:rPr lang="en-US" sz="2800" dirty="0" smtClean="0"/>
              <a:t> person to stranger.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ir</a:t>
            </a:r>
            <a:r>
              <a:rPr lang="en-US" sz="2800" b="1" i="1" u="sng" dirty="0" smtClean="0"/>
              <a:t>rational</a:t>
            </a:r>
            <a:r>
              <a:rPr lang="en-US" sz="2800" dirty="0" smtClean="0"/>
              <a:t> to react in this manner.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is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il</a:t>
            </a:r>
            <a:r>
              <a:rPr lang="en-US" sz="2800" b="1" i="1" u="sng" dirty="0" smtClean="0"/>
              <a:t>legal</a:t>
            </a:r>
            <a:r>
              <a:rPr lang="en-US" sz="2800" dirty="0" smtClean="0"/>
              <a:t> to drive while intoxicated.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was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im</a:t>
            </a:r>
            <a:r>
              <a:rPr lang="en-US" sz="2800" b="1" i="1" u="sng" dirty="0" smtClean="0"/>
              <a:t>modest</a:t>
            </a:r>
            <a:r>
              <a:rPr lang="en-US" sz="2800" b="1" i="1" dirty="0" smtClean="0"/>
              <a:t> </a:t>
            </a:r>
            <a:r>
              <a:rPr lang="en-US" sz="2800" dirty="0" smtClean="0"/>
              <a:t>of them to say that.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It would be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in</a:t>
            </a:r>
            <a:r>
              <a:rPr lang="en-US" sz="2800" b="1" i="1" u="sng" dirty="0" smtClean="0"/>
              <a:t>accurate</a:t>
            </a:r>
            <a:r>
              <a:rPr lang="en-US" sz="2800" u="sng" dirty="0" smtClean="0"/>
              <a:t> </a:t>
            </a:r>
            <a:r>
              <a:rPr lang="en-US" sz="2800" dirty="0" smtClean="0"/>
              <a:t>to say that she has been dismissed.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You were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i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n</a:t>
            </a:r>
            <a:r>
              <a:rPr lang="en-US" sz="2800" b="1" i="1" u="sng" dirty="0" err="1" smtClean="0"/>
              <a:t>attantive</a:t>
            </a:r>
            <a:r>
              <a:rPr lang="en-US" sz="2800" dirty="0" smtClean="0"/>
              <a:t> at the lecture.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cap="none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/>
                </a:solidFill>
                <a:effectLst/>
              </a:rPr>
              <a:t>Your home task :</a:t>
            </a:r>
            <a:endParaRPr lang="ru-RU" b="1" cap="none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dA_Id_by_HooligansOn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356992"/>
            <a:ext cx="2036639" cy="2979607"/>
          </a:xfrm>
          <a:prstGeom prst="clou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the composition “What a naughty child!”</a:t>
            </a:r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en-US" sz="2400" dirty="0" smtClean="0"/>
              <a:t>Imagine that you are a primary school teacher. One of your pupils is very undisciplined. You have a talk with his/her parents. Say some words about this child.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83568" y="5085184"/>
            <a:ext cx="7296150" cy="993775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cap="none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Well done!!!</a:t>
            </a:r>
            <a:endParaRPr lang="ru-RU" sz="9600" cap="none" dirty="0">
              <a:ln w="11430">
                <a:solidFill>
                  <a:schemeClr val="accent1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" name="Содержимое 9" descr="photos0-800x600.jpe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 b="16164"/>
          <a:stretch>
            <a:fillRect/>
          </a:stretch>
        </p:blipFill>
        <p:spPr>
          <a:xfrm>
            <a:off x="2915816" y="476672"/>
            <a:ext cx="5340350" cy="3816350"/>
          </a:xfrm>
          <a:prstGeom prst="cloudCallou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322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WORD FORMATION PREFIXES</vt:lpstr>
      <vt:lpstr>Negative prefixes:</vt:lpstr>
      <vt:lpstr>Form the words with the help of the prefixes                                  il-, im-, in-, dis-, ir-, miss-</vt:lpstr>
      <vt:lpstr>Complete the chart.</vt:lpstr>
      <vt:lpstr>Check your answers.</vt:lpstr>
      <vt:lpstr>Identify the words which need prefixes and add them.</vt:lpstr>
      <vt:lpstr>Check your answers</vt:lpstr>
      <vt:lpstr>Your home task :</vt:lpstr>
      <vt:lpstr>Well done!!!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Tatik</cp:lastModifiedBy>
  <cp:revision>17</cp:revision>
  <dcterms:created xsi:type="dcterms:W3CDTF">2011-12-05T19:52:15Z</dcterms:created>
  <dcterms:modified xsi:type="dcterms:W3CDTF">2015-05-17T09:10:14Z</dcterms:modified>
</cp:coreProperties>
</file>