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6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DF5EB-7BFF-42E4-9DB5-36BF6DF61603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6AD6B-28BA-4546-B599-9A90EC45DF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6518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6AD6B-28BA-4546-B599-9A90EC45DFE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988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C115B7D-22EC-41B1-96AF-E2DB3E199EB9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6711-AF95-4EC3-9DFA-B4F313E8D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5B7D-22EC-41B1-96AF-E2DB3E199EB9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6711-AF95-4EC3-9DFA-B4F313E8D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5B7D-22EC-41B1-96AF-E2DB3E199EB9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6711-AF95-4EC3-9DFA-B4F313E8D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5B7D-22EC-41B1-96AF-E2DB3E199EB9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6711-AF95-4EC3-9DFA-B4F313E8DAE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5B7D-22EC-41B1-96AF-E2DB3E199EB9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6711-AF95-4EC3-9DFA-B4F313E8DAE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5B7D-22EC-41B1-96AF-E2DB3E199EB9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6711-AF95-4EC3-9DFA-B4F313E8D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5B7D-22EC-41B1-96AF-E2DB3E199EB9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6711-AF95-4EC3-9DFA-B4F313E8D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5B7D-22EC-41B1-96AF-E2DB3E199EB9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6711-AF95-4EC3-9DFA-B4F313E8DAE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5B7D-22EC-41B1-96AF-E2DB3E199EB9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6711-AF95-4EC3-9DFA-B4F313E8D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5B7D-22EC-41B1-96AF-E2DB3E199EB9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6711-AF95-4EC3-9DFA-B4F313E8D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5B7D-22EC-41B1-96AF-E2DB3E199EB9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6711-AF95-4EC3-9DFA-B4F313E8D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C115B7D-22EC-41B1-96AF-E2DB3E199EB9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33A6711-AF95-4EC3-9DFA-B4F313E8D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Интерпретация понятий «честь» и «достоинство» в произведениях русской литературы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XIX – XX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веков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149080"/>
            <a:ext cx="7488832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Презентацию приготовила учитель русского языка и литературы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33 средней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Рижской школы Мира Алферова.</a:t>
            </a:r>
          </a:p>
        </p:txBody>
      </p:sp>
    </p:spTree>
    <p:extLst>
      <p:ext uri="{BB962C8B-B14F-4D97-AF65-F5344CB8AC3E}">
        <p14:creationId xmlns:p14="http://schemas.microsoft.com/office/powerpoint/2010/main" xmlns="" val="36308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355976" y="836712"/>
            <a:ext cx="3888431" cy="5112568"/>
          </a:xfrm>
        </p:spPr>
        <p:txBody>
          <a:bodyPr>
            <a:normAutofit/>
          </a:bodyPr>
          <a:lstStyle/>
          <a:p>
            <a:endParaRPr lang="ru-RU" sz="1600" b="1" dirty="0" smtClean="0">
              <a:solidFill>
                <a:srgbClr val="660066"/>
              </a:solidFill>
            </a:endParaRPr>
          </a:p>
          <a:p>
            <a:r>
              <a:rPr lang="ru-RU" sz="1600" b="1" dirty="0" smtClean="0">
                <a:solidFill>
                  <a:srgbClr val="660066"/>
                </a:solidFill>
              </a:rPr>
              <a:t>Тема </a:t>
            </a:r>
            <a:r>
              <a:rPr lang="ru-RU" sz="1600" b="1" dirty="0">
                <a:solidFill>
                  <a:srgbClr val="660066"/>
                </a:solidFill>
              </a:rPr>
              <a:t>чести – важная тема в русской литературе не только 19, но и 20  века. По мнению русских писателей, честь – одно из главных качеств человеческой личности. В своих произведениях они решали вопросы: что есть истинная честь и что есть мнимая, на что можно пойти ради защиты человеческой чести, возможна ли бесчестная жизнь и так далее.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1" y="1052736"/>
            <a:ext cx="4468688" cy="4608512"/>
          </a:xfrm>
        </p:spPr>
      </p:pic>
    </p:spTree>
    <p:extLst>
      <p:ext uri="{BB962C8B-B14F-4D97-AF65-F5344CB8AC3E}">
        <p14:creationId xmlns:p14="http://schemas.microsoft.com/office/powerpoint/2010/main" xmlns="" val="60103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707904" y="692696"/>
            <a:ext cx="4680520" cy="5256584"/>
          </a:xfrm>
        </p:spPr>
        <p:txBody>
          <a:bodyPr>
            <a:normAutofit lnSpcReduction="10000"/>
          </a:bodyPr>
          <a:lstStyle/>
          <a:p>
            <a:endParaRPr lang="ru-RU" sz="2800" b="1" dirty="0" smtClean="0">
              <a:solidFill>
                <a:srgbClr val="660066"/>
              </a:solidFill>
            </a:endParaRPr>
          </a:p>
          <a:p>
            <a:r>
              <a:rPr lang="ru-RU" sz="2800" b="1" dirty="0" smtClean="0">
                <a:solidFill>
                  <a:srgbClr val="660066"/>
                </a:solidFill>
              </a:rPr>
              <a:t>В </a:t>
            </a:r>
            <a:r>
              <a:rPr lang="ru-RU" sz="2800" b="1" dirty="0">
                <a:solidFill>
                  <a:srgbClr val="660066"/>
                </a:solidFill>
              </a:rPr>
              <a:t>записных книжках Антона Павловича Чехова есть небольшая заметка: "Тогда человек станет лучше, когда вы покажете ему, каков он есть."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620688"/>
            <a:ext cx="3594639" cy="5184576"/>
          </a:xfrm>
        </p:spPr>
      </p:pic>
    </p:spTree>
    <p:extLst>
      <p:ext uri="{BB962C8B-B14F-4D97-AF65-F5344CB8AC3E}">
        <p14:creationId xmlns:p14="http://schemas.microsoft.com/office/powerpoint/2010/main" xmlns="" val="187327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0" y="980728"/>
            <a:ext cx="3672408" cy="4968552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rgbClr val="660066"/>
                </a:solidFill>
              </a:rPr>
              <a:t>Чехов не сомневался в скрытых достоинствах любого человека, он был уверен, что достаточно подвести героя к литературному зеркалу, чтобы эти достоинства </a:t>
            </a:r>
            <a:r>
              <a:rPr lang="ru-RU" sz="2400" b="1" dirty="0" smtClean="0">
                <a:solidFill>
                  <a:srgbClr val="660066"/>
                </a:solidFill>
              </a:rPr>
              <a:t>пробудились.</a:t>
            </a:r>
            <a:endParaRPr lang="ru-RU" sz="2400" b="1" dirty="0">
              <a:solidFill>
                <a:srgbClr val="660066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196753"/>
            <a:ext cx="4644009" cy="3888432"/>
          </a:xfrm>
        </p:spPr>
      </p:pic>
    </p:spTree>
    <p:extLst>
      <p:ext uri="{BB962C8B-B14F-4D97-AF65-F5344CB8AC3E}">
        <p14:creationId xmlns:p14="http://schemas.microsoft.com/office/powerpoint/2010/main" xmlns="" val="41247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139952" y="620688"/>
            <a:ext cx="4176463" cy="5328592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660066"/>
              </a:solidFill>
            </a:endParaRPr>
          </a:p>
          <a:p>
            <a:r>
              <a:rPr lang="ru-RU" sz="2000" b="1" dirty="0" smtClean="0">
                <a:solidFill>
                  <a:srgbClr val="660066"/>
                </a:solidFill>
              </a:rPr>
              <a:t>«Не сильные лучшие, а честные. Честь и собственное достоинство – сильнее всего.»</a:t>
            </a:r>
          </a:p>
          <a:p>
            <a:r>
              <a:rPr lang="ru-RU" sz="2000" b="1" dirty="0" smtClean="0">
                <a:solidFill>
                  <a:srgbClr val="660066"/>
                </a:solidFill>
              </a:rPr>
              <a:t>Ф.М.Достоевский</a:t>
            </a:r>
          </a:p>
          <a:p>
            <a:r>
              <a:rPr lang="ru-RU" sz="2000" b="1" dirty="0">
                <a:solidFill>
                  <a:srgbClr val="660066"/>
                </a:solidFill>
              </a:rPr>
              <a:t>Эта мысль Ф.М. Достоевского как нельзя лучше характеризует положение героев романа М.А. Булгакова «Белая гвардия». 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755576" y="1196752"/>
            <a:ext cx="3276600" cy="3505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683" y="-27384"/>
            <a:ext cx="237626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7364" y="836712"/>
            <a:ext cx="2686604" cy="201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295232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19" y="4869160"/>
            <a:ext cx="3059972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194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0" y="620688"/>
            <a:ext cx="3672407" cy="5112568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660066"/>
              </a:solidFill>
            </a:endParaRPr>
          </a:p>
          <a:p>
            <a:r>
              <a:rPr lang="ru-RU" sz="2000" b="1" dirty="0" smtClean="0">
                <a:solidFill>
                  <a:srgbClr val="660066"/>
                </a:solidFill>
              </a:rPr>
              <a:t>«</a:t>
            </a:r>
            <a:r>
              <a:rPr lang="ru-RU" sz="2000" b="1" dirty="0">
                <a:solidFill>
                  <a:srgbClr val="660066"/>
                </a:solidFill>
              </a:rPr>
              <a:t>Береги честь смолоду» - это эпиграф к повести </a:t>
            </a:r>
            <a:endParaRPr lang="ru-RU" sz="2000" b="1" dirty="0" smtClean="0">
              <a:solidFill>
                <a:srgbClr val="660066"/>
              </a:solidFill>
            </a:endParaRPr>
          </a:p>
          <a:p>
            <a:r>
              <a:rPr lang="ru-RU" sz="2000" b="1" dirty="0" smtClean="0">
                <a:solidFill>
                  <a:srgbClr val="660066"/>
                </a:solidFill>
              </a:rPr>
              <a:t>А</a:t>
            </a:r>
            <a:r>
              <a:rPr lang="ru-RU" sz="2000" b="1" dirty="0">
                <a:solidFill>
                  <a:srgbClr val="660066"/>
                </a:solidFill>
              </a:rPr>
              <a:t>. С. Пушкина «Капитанская дочка». Каждое слово из этого эпиграфа обладает глубоким смыслом. </a:t>
            </a:r>
            <a:r>
              <a:rPr lang="ru-RU" sz="2000" b="1" dirty="0" smtClean="0">
                <a:solidFill>
                  <a:srgbClr val="660066"/>
                </a:solidFill>
              </a:rPr>
              <a:t>Береги-  </a:t>
            </a:r>
            <a:r>
              <a:rPr lang="ru-RU" sz="2000" b="1" dirty="0">
                <a:solidFill>
                  <a:srgbClr val="660066"/>
                </a:solidFill>
              </a:rPr>
              <a:t>значит храни, не теряй в течение всей жизни.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68760"/>
            <a:ext cx="4648200" cy="3816424"/>
          </a:xfrm>
        </p:spPr>
      </p:pic>
    </p:spTree>
    <p:extLst>
      <p:ext uri="{BB962C8B-B14F-4D97-AF65-F5344CB8AC3E}">
        <p14:creationId xmlns:p14="http://schemas.microsoft.com/office/powerpoint/2010/main" xmlns="" val="5495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707904" y="1052736"/>
            <a:ext cx="4680519" cy="496855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660066"/>
                </a:solidFill>
              </a:rPr>
              <a:t>Кодекс</a:t>
            </a:r>
            <a:r>
              <a:rPr lang="ru-RU" b="1" dirty="0">
                <a:solidFill>
                  <a:srgbClr val="660066"/>
                </a:solidFill>
              </a:rPr>
              <a:t> Чести русского офицера ХIX‐ого </a:t>
            </a:r>
            <a:r>
              <a:rPr lang="ru-RU" b="1" dirty="0" smtClean="0">
                <a:solidFill>
                  <a:srgbClr val="660066"/>
                </a:solidFill>
              </a:rPr>
              <a:t>века гласит:</a:t>
            </a:r>
            <a:r>
              <a:rPr lang="ru-RU" b="1" dirty="0">
                <a:solidFill>
                  <a:srgbClr val="660066"/>
                </a:solidFill>
              </a:rPr>
              <a:t>  </a:t>
            </a:r>
          </a:p>
          <a:p>
            <a:r>
              <a:rPr lang="ru-RU" b="1" dirty="0">
                <a:solidFill>
                  <a:srgbClr val="660066"/>
                </a:solidFill>
              </a:rPr>
              <a:t>Душу ‐ Богу, Сердце ‐ Даме, Жизнь ‐ Государю, </a:t>
            </a:r>
            <a:r>
              <a:rPr lang="ru-RU" b="1" dirty="0" smtClean="0">
                <a:solidFill>
                  <a:srgbClr val="660066"/>
                </a:solidFill>
              </a:rPr>
              <a:t>Честь</a:t>
            </a:r>
            <a:r>
              <a:rPr lang="ru-RU" b="1" dirty="0">
                <a:solidFill>
                  <a:srgbClr val="660066"/>
                </a:solidFill>
              </a:rPr>
              <a:t> ‐ никому</a:t>
            </a:r>
            <a:r>
              <a:rPr lang="ru-RU" b="1" dirty="0" smtClean="0">
                <a:solidFill>
                  <a:srgbClr val="660066"/>
                </a:solidFill>
              </a:rPr>
              <a:t>.</a:t>
            </a:r>
          </a:p>
          <a:p>
            <a:r>
              <a:rPr lang="ru-RU" b="1" dirty="0">
                <a:solidFill>
                  <a:srgbClr val="660066"/>
                </a:solidFill>
              </a:rPr>
              <a:t>Эти слова на все </a:t>
            </a:r>
            <a:r>
              <a:rPr lang="ru-RU" b="1" dirty="0" smtClean="0">
                <a:solidFill>
                  <a:srgbClr val="660066"/>
                </a:solidFill>
              </a:rPr>
              <a:t>времена.</a:t>
            </a:r>
          </a:p>
          <a:p>
            <a:r>
              <a:rPr lang="ru-RU" b="1" dirty="0" smtClean="0">
                <a:solidFill>
                  <a:srgbClr val="660066"/>
                </a:solidFill>
              </a:rPr>
              <a:t> Ведь </a:t>
            </a:r>
            <a:r>
              <a:rPr lang="ru-RU" b="1" dirty="0">
                <a:solidFill>
                  <a:srgbClr val="660066"/>
                </a:solidFill>
              </a:rPr>
              <a:t>честь – это та высокая духовная сила, которая удерживает человека от подлости и предательства, обмана и трусости. Это то, что помогает в принятии верного решения и удерживает даже на краю пропасти. Ж</a:t>
            </a:r>
            <a:r>
              <a:rPr lang="ru-RU" b="1" dirty="0" smtClean="0">
                <a:solidFill>
                  <a:srgbClr val="660066"/>
                </a:solidFill>
              </a:rPr>
              <a:t>изнь </a:t>
            </a:r>
            <a:r>
              <a:rPr lang="ru-RU" b="1" dirty="0">
                <a:solidFill>
                  <a:srgbClr val="660066"/>
                </a:solidFill>
              </a:rPr>
              <a:t>часто испытывает нас на прочность, ставит перед выбором: поступить честно, принять удар на себя или испугаться и пойти против своей совести, чтобы получить выгоду и избежать трудностей. Выбор </a:t>
            </a:r>
            <a:r>
              <a:rPr lang="ru-RU" b="1" dirty="0" smtClean="0">
                <a:solidFill>
                  <a:srgbClr val="660066"/>
                </a:solidFill>
              </a:rPr>
              <a:t>есть </a:t>
            </a:r>
            <a:r>
              <a:rPr lang="ru-RU" b="1" dirty="0">
                <a:solidFill>
                  <a:srgbClr val="660066"/>
                </a:solidFill>
              </a:rPr>
              <a:t>всегда, и только от нас самих зависит, как поступить.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http://top-antropos.com/images/3/Germany/%D0%9D%D0%B5%D0%BC%D0%B5%D1%86%D0%BA%D0%B8%D0%B5%20%D0%BE%D1%84%D0%B8%D1%86%D0%B5%D1%80%D1%8B,%20%D0%BD%D0%B0%D1%87%D0%B0%D0%BB%D0%BE%2019%20%D0%B2%D0%B5%D0%BA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3779911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90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139952" y="836712"/>
            <a:ext cx="4032447" cy="4824536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Честь, порядочность, совесть – это качества,</a:t>
            </a:r>
          </a:p>
          <a:p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которыми  дорожить нужно, так же как мы дорожим своим  здоровьем, ибо без этих качеств и человек – </a:t>
            </a:r>
          </a:p>
          <a:p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не человек». </a:t>
            </a:r>
          </a:p>
          <a:p>
            <a:pPr algn="r"/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 Д.С. Лихачев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836712"/>
            <a:ext cx="3350716" cy="4824536"/>
          </a:xfrm>
        </p:spPr>
      </p:pic>
    </p:spTree>
    <p:extLst>
      <p:ext uri="{BB962C8B-B14F-4D97-AF65-F5344CB8AC3E}">
        <p14:creationId xmlns:p14="http://schemas.microsoft.com/office/powerpoint/2010/main" xmlns="" val="24119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499992" y="908720"/>
            <a:ext cx="3816423" cy="4968552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660066"/>
              </a:solidFill>
            </a:endParaRPr>
          </a:p>
          <a:p>
            <a:r>
              <a:rPr lang="ru-RU" b="1" dirty="0" smtClean="0">
                <a:solidFill>
                  <a:srgbClr val="660066"/>
                </a:solidFill>
              </a:rPr>
              <a:t>Проблема </a:t>
            </a:r>
            <a:r>
              <a:rPr lang="ru-RU" b="1" dirty="0">
                <a:solidFill>
                  <a:srgbClr val="660066"/>
                </a:solidFill>
              </a:rPr>
              <a:t>чести была актуальна во все </a:t>
            </a:r>
            <a:r>
              <a:rPr lang="ru-RU" b="1" dirty="0" smtClean="0">
                <a:solidFill>
                  <a:srgbClr val="660066"/>
                </a:solidFill>
              </a:rPr>
              <a:t>времена, но представление </a:t>
            </a:r>
            <a:r>
              <a:rPr lang="ru-RU" b="1" dirty="0">
                <a:solidFill>
                  <a:srgbClr val="660066"/>
                </a:solidFill>
              </a:rPr>
              <a:t>о </a:t>
            </a:r>
            <a:r>
              <a:rPr lang="ru-RU" b="1" dirty="0" smtClean="0">
                <a:solidFill>
                  <a:srgbClr val="660066"/>
                </a:solidFill>
              </a:rPr>
              <a:t>чести и достоинстве  </a:t>
            </a:r>
            <a:r>
              <a:rPr lang="ru-RU" b="1" dirty="0">
                <a:solidFill>
                  <a:srgbClr val="660066"/>
                </a:solidFill>
              </a:rPr>
              <a:t>в разные эпохи менялось. Например, несколько веков назад, лучшим способом отстоять свою честь были дуэли. Об этом написано во многих произведениях: в повести Лермонтова «Герой нашего времени» Печорин убивает на дуэли Грушницкого, вступившись за честь </a:t>
            </a:r>
            <a:r>
              <a:rPr lang="ru-RU" b="1" dirty="0" smtClean="0">
                <a:solidFill>
                  <a:srgbClr val="660066"/>
                </a:solidFill>
              </a:rPr>
              <a:t>дамы. </a:t>
            </a:r>
            <a:r>
              <a:rPr lang="ru-RU" b="1" dirty="0">
                <a:solidFill>
                  <a:srgbClr val="660066"/>
                </a:solidFill>
              </a:rPr>
              <a:t>В</a:t>
            </a:r>
            <a:r>
              <a:rPr lang="ru-RU" b="1" dirty="0" smtClean="0">
                <a:solidFill>
                  <a:srgbClr val="660066"/>
                </a:solidFill>
              </a:rPr>
              <a:t> </a:t>
            </a:r>
            <a:r>
              <a:rPr lang="ru-RU" b="1" dirty="0">
                <a:solidFill>
                  <a:srgbClr val="660066"/>
                </a:solidFill>
              </a:rPr>
              <a:t>«Евгении Онегине»  Пушкина Ленский вызвал на дуэль своего друга из-за необоснованной ревности… Но времена меняются.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2736"/>
            <a:ext cx="4468688" cy="4752528"/>
          </a:xfrm>
        </p:spPr>
      </p:pic>
    </p:spTree>
    <p:extLst>
      <p:ext uri="{BB962C8B-B14F-4D97-AF65-F5344CB8AC3E}">
        <p14:creationId xmlns:p14="http://schemas.microsoft.com/office/powerpoint/2010/main" xmlns="" val="199084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20072" y="1052736"/>
            <a:ext cx="3528392" cy="4752528"/>
          </a:xfrm>
        </p:spPr>
        <p:txBody>
          <a:bodyPr>
            <a:normAutofit/>
          </a:bodyPr>
          <a:lstStyle/>
          <a:p>
            <a:pPr algn="l"/>
            <a:endParaRPr lang="ru-RU" sz="2000" b="1" dirty="0" smtClean="0">
              <a:solidFill>
                <a:srgbClr val="660066"/>
              </a:solidFill>
            </a:endParaRPr>
          </a:p>
          <a:p>
            <a:pPr algn="l"/>
            <a:r>
              <a:rPr lang="ru-RU" sz="2000" b="1" dirty="0" smtClean="0">
                <a:solidFill>
                  <a:srgbClr val="660066"/>
                </a:solidFill>
              </a:rPr>
              <a:t>Дуэли </a:t>
            </a:r>
            <a:r>
              <a:rPr lang="ru-RU" sz="2000" b="1" dirty="0">
                <a:solidFill>
                  <a:srgbClr val="660066"/>
                </a:solidFill>
              </a:rPr>
              <a:t>давно забыты. Дипломатия стала неотъемлемой частью нашей жизни. «Но неужели честь и совесть тоже утратили свою актуальность?» - задумается кто-то.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96752"/>
            <a:ext cx="4752528" cy="4176463"/>
          </a:xfrm>
        </p:spPr>
      </p:pic>
    </p:spTree>
    <p:extLst>
      <p:ext uri="{BB962C8B-B14F-4D97-AF65-F5344CB8AC3E}">
        <p14:creationId xmlns:p14="http://schemas.microsoft.com/office/powerpoint/2010/main" xmlns="" val="93112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139952" y="1124744"/>
            <a:ext cx="4104455" cy="4536504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660066"/>
                </a:solidFill>
              </a:rPr>
              <a:t>Конечно же, нет! В этом убеждён Даниил Александрович Гранин, который в одном из своих произведений пишет: «Как может устареть чувство чести, чувство собственного достоинства, сугубо личное нравственное чувство? Как может устареть понятие чести, которая даётся человеку однажды, вместе с именем, и которую нельзя ни возместить, ни исправить, которую можно только беречь».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268760"/>
            <a:ext cx="3240360" cy="4392488"/>
          </a:xfrm>
        </p:spPr>
      </p:pic>
    </p:spTree>
    <p:extLst>
      <p:ext uri="{BB962C8B-B14F-4D97-AF65-F5344CB8AC3E}">
        <p14:creationId xmlns:p14="http://schemas.microsoft.com/office/powerpoint/2010/main" xmlns="" val="12804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88024" y="1052736"/>
            <a:ext cx="3672409" cy="4824536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660066"/>
                </a:solidFill>
              </a:rPr>
              <a:t>В произведениях разных авторов 19 века освещались различные аспекты темы сохранения чести и достоинства.</a:t>
            </a:r>
            <a:br>
              <a:rPr lang="ru-RU" sz="1800" b="1" dirty="0">
                <a:solidFill>
                  <a:srgbClr val="660066"/>
                </a:solidFill>
              </a:rPr>
            </a:br>
            <a:r>
              <a:rPr lang="ru-RU" sz="1800" b="1" dirty="0">
                <a:solidFill>
                  <a:srgbClr val="660066"/>
                </a:solidFill>
              </a:rPr>
              <a:t>   </a:t>
            </a:r>
            <a:r>
              <a:rPr lang="ru-RU" sz="1800" b="1" dirty="0" smtClean="0">
                <a:solidFill>
                  <a:srgbClr val="660066"/>
                </a:solidFill>
              </a:rPr>
              <a:t> </a:t>
            </a:r>
            <a:r>
              <a:rPr lang="ru-RU" sz="1800" b="1" dirty="0">
                <a:solidFill>
                  <a:srgbClr val="660066"/>
                </a:solidFill>
              </a:rPr>
              <a:t>Тема чести – одна из основных в романе А.С. Пушкина «Капитанская дочка». На эту тему указывает эпиграф произведения: «Береги честь смолоду».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1124744"/>
            <a:ext cx="5040560" cy="4464496"/>
          </a:xfrm>
        </p:spPr>
      </p:pic>
    </p:spTree>
    <p:extLst>
      <p:ext uri="{BB962C8B-B14F-4D97-AF65-F5344CB8AC3E}">
        <p14:creationId xmlns:p14="http://schemas.microsoft.com/office/powerpoint/2010/main" xmlns="" val="15014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32040" y="1196752"/>
            <a:ext cx="3363415" cy="4752528"/>
          </a:xfrm>
        </p:spPr>
        <p:txBody>
          <a:bodyPr>
            <a:normAutofit fontScale="47500" lnSpcReduction="20000"/>
          </a:bodyPr>
          <a:lstStyle/>
          <a:p>
            <a:r>
              <a:rPr lang="ru-RU" sz="2600" dirty="0">
                <a:solidFill>
                  <a:srgbClr val="660066"/>
                </a:solidFill>
              </a:rPr>
              <a:t>    </a:t>
            </a:r>
            <a:r>
              <a:rPr lang="ru-RU" sz="45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Пушкин утверждает, что понятие чести свойственно всем людям, независимо от их сословия. Следовать кодексу чести или нет – это зависит не от происхождения, а от личных качеств каждого человека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500" b="1" dirty="0">
                <a:latin typeface="Times New Roman" pitchFamily="18" charset="0"/>
                <a:cs typeface="Times New Roman" pitchFamily="18" charset="0"/>
              </a:rPr>
            </a:br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24744"/>
            <a:ext cx="4752528" cy="4104456"/>
          </a:xfrm>
        </p:spPr>
      </p:pic>
    </p:spTree>
    <p:extLst>
      <p:ext uri="{BB962C8B-B14F-4D97-AF65-F5344CB8AC3E}">
        <p14:creationId xmlns:p14="http://schemas.microsoft.com/office/powerpoint/2010/main" xmlns="" val="23973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3968" y="692696"/>
            <a:ext cx="3888431" cy="518457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    </a:t>
            </a:r>
            <a:r>
              <a:rPr lang="ru-RU" sz="1800" b="1" dirty="0">
                <a:solidFill>
                  <a:srgbClr val="660066"/>
                </a:solidFill>
              </a:rPr>
              <a:t> </a:t>
            </a:r>
            <a:endParaRPr lang="ru-RU" sz="1800" b="1" dirty="0" smtClean="0">
              <a:solidFill>
                <a:srgbClr val="660066"/>
              </a:solidFill>
            </a:endParaRPr>
          </a:p>
          <a:p>
            <a:r>
              <a:rPr lang="ru-RU" sz="1900" b="1" dirty="0" smtClean="0">
                <a:solidFill>
                  <a:srgbClr val="660066"/>
                </a:solidFill>
              </a:rPr>
              <a:t>В </a:t>
            </a:r>
            <a:r>
              <a:rPr lang="ru-RU" sz="1900" b="1" dirty="0">
                <a:solidFill>
                  <a:srgbClr val="660066"/>
                </a:solidFill>
              </a:rPr>
              <a:t>романе М.Ю.Лермонтова «Герой нашего времени» тема чести раскрывается через противопоставление Грушницкого и Печорина. Оба героя - типичные представители дворянства того времени. У каждого из них своеобразные понятия о дворянской и офицерской чести, каждый ее воспринимает и трактует по-своему.</a:t>
            </a:r>
            <a:br>
              <a:rPr lang="ru-RU" sz="1900" b="1" dirty="0">
                <a:solidFill>
                  <a:srgbClr val="660066"/>
                </a:solidFill>
              </a:rPr>
            </a:br>
            <a:endParaRPr lang="ru-RU" sz="1900" b="1" dirty="0">
              <a:solidFill>
                <a:srgbClr val="660066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548680"/>
            <a:ext cx="3309731" cy="5496114"/>
          </a:xfrm>
        </p:spPr>
      </p:pic>
    </p:spTree>
    <p:extLst>
      <p:ext uri="{BB962C8B-B14F-4D97-AF65-F5344CB8AC3E}">
        <p14:creationId xmlns:p14="http://schemas.microsoft.com/office/powerpoint/2010/main" xmlns="" val="281301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499992" y="1124744"/>
            <a:ext cx="3888431" cy="5112568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/>
              <a:t>    </a:t>
            </a:r>
            <a:r>
              <a:rPr lang="ru-RU" sz="2000" b="1" dirty="0">
                <a:solidFill>
                  <a:srgbClr val="660066"/>
                </a:solidFill>
              </a:rPr>
              <a:t> В другом аспекте тема чести раскрывается в романе Ф.М. Достоевского «Идиот». На примере образа Настасьи Филипповны Барашковой  писатель показывает, как может быть поругана человеческая и женская честь.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908720"/>
            <a:ext cx="4180904" cy="5121609"/>
          </a:xfrm>
        </p:spPr>
      </p:pic>
    </p:spTree>
    <p:extLst>
      <p:ext uri="{BB962C8B-B14F-4D97-AF65-F5344CB8AC3E}">
        <p14:creationId xmlns:p14="http://schemas.microsoft.com/office/powerpoint/2010/main" xmlns="" val="32055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206</TotalTime>
  <Words>416</Words>
  <Application>Microsoft Office PowerPoint</Application>
  <PresentationFormat>Экран (4:3)</PresentationFormat>
  <Paragraphs>35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Кутюр</vt:lpstr>
      <vt:lpstr>Интерпретация понятий «честь» и «достоинство» в произведениях русской литературы XIX – XX веков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Интерпретация понятий «честь» и «достоинство» в произведениях русской литературы XIX – XX веков</dc:title>
  <dc:creator>Olga Alekseeva</dc:creator>
  <cp:lastModifiedBy>Home</cp:lastModifiedBy>
  <cp:revision>22</cp:revision>
  <dcterms:created xsi:type="dcterms:W3CDTF">2013-02-23T18:04:16Z</dcterms:created>
  <dcterms:modified xsi:type="dcterms:W3CDTF">2015-05-10T17:59:47Z</dcterms:modified>
</cp:coreProperties>
</file>